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Default Extension="jpeg" ContentType="image/jpeg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  <p:sldMasterId id="2147483685" r:id="rId2"/>
    <p:sldMasterId id="2147483687" r:id="rId3"/>
  </p:sldMasterIdLst>
  <p:notesMasterIdLst>
    <p:notesMasterId r:id="rId33"/>
  </p:notesMasterIdLst>
  <p:handoutMasterIdLst>
    <p:handoutMasterId r:id="rId34"/>
  </p:handoutMasterIdLst>
  <p:sldIdLst>
    <p:sldId id="853" r:id="rId4"/>
    <p:sldId id="854" r:id="rId5"/>
    <p:sldId id="855" r:id="rId6"/>
    <p:sldId id="842" r:id="rId7"/>
    <p:sldId id="824" r:id="rId8"/>
    <p:sldId id="848" r:id="rId9"/>
    <p:sldId id="843" r:id="rId10"/>
    <p:sldId id="827" r:id="rId11"/>
    <p:sldId id="828" r:id="rId12"/>
    <p:sldId id="829" r:id="rId13"/>
    <p:sldId id="830" r:id="rId14"/>
    <p:sldId id="831" r:id="rId15"/>
    <p:sldId id="832" r:id="rId16"/>
    <p:sldId id="837" r:id="rId17"/>
    <p:sldId id="838" r:id="rId18"/>
    <p:sldId id="755" r:id="rId19"/>
    <p:sldId id="856" r:id="rId20"/>
    <p:sldId id="859" r:id="rId21"/>
    <p:sldId id="860" r:id="rId22"/>
    <p:sldId id="861" r:id="rId23"/>
    <p:sldId id="862" r:id="rId24"/>
    <p:sldId id="863" r:id="rId25"/>
    <p:sldId id="864" r:id="rId26"/>
    <p:sldId id="857" r:id="rId27"/>
    <p:sldId id="849" r:id="rId28"/>
    <p:sldId id="850" r:id="rId29"/>
    <p:sldId id="851" r:id="rId30"/>
    <p:sldId id="858" r:id="rId31"/>
    <p:sldId id="847" r:id="rId32"/>
  </p:sldIdLst>
  <p:sldSz cx="9144000" cy="6858000" type="screen4x3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Chere Lucett" initials="" lastIdx="4" clrIdx="0"/>
  <p:cmAuthor id="1" name="Shad Borgen" initials="" lastIdx="2" clrIdx="1"/>
  <p:cmAuthor id="2" name="Lynne Chaiken" initials="LC" lastIdx="30" clrIdx="2"/>
  <p:cmAuthor id="3" name="ndangelo" initials="nd" lastIdx="22" clrIdx="3"/>
  <p:cmAuthor id="4" name="Elizabeth Pitt" initials="EP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loop="1" showNarration="1">
    <p:present/>
    <p:sldAll/>
    <p:penClr>
      <a:srgbClr val="FF0000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25FF1F"/>
    <a:srgbClr val="00A0AF"/>
    <a:srgbClr val="E3E9F0"/>
    <a:srgbClr val="08287D"/>
    <a:srgbClr val="272384"/>
    <a:srgbClr val="25909C"/>
    <a:srgbClr val="C3E8EB"/>
    <a:srgbClr val="84D8D7"/>
    <a:srgbClr val="F79646"/>
    <a:srgbClr val="FFC754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6349" autoAdjust="0"/>
    <p:restoredTop sz="88282" autoAdjust="0"/>
  </p:normalViewPr>
  <p:slideViewPr>
    <p:cSldViewPr snapToGrid="0">
      <p:cViewPr>
        <p:scale>
          <a:sx n="80" d="100"/>
          <a:sy n="80" d="100"/>
        </p:scale>
        <p:origin x="-2040" y="-584"/>
      </p:cViewPr>
      <p:guideLst>
        <p:guide orient="horz" pos="2160"/>
        <p:guide pos="3850"/>
      </p:guideLst>
    </p:cSldViewPr>
  </p:slideViewPr>
  <p:outlineViewPr>
    <p:cViewPr>
      <p:scale>
        <a:sx n="33" d="100"/>
        <a:sy n="33" d="100"/>
      </p:scale>
      <p:origin x="1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-2856" y="-84"/>
      </p:cViewPr>
      <p:guideLst>
        <p:guide orient="horz" pos="2928"/>
        <p:guide pos="216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Implementers</c:v>
                </c:pt>
                <c:pt idx="1">
                  <c:v>Connectors</c:v>
                </c:pt>
                <c:pt idx="2">
                  <c:v>Fixers</c:v>
                </c:pt>
                <c:pt idx="3">
                  <c:v>Retailers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2.0</c:v>
                </c:pt>
                <c:pt idx="1">
                  <c:v>14.0</c:v>
                </c:pt>
                <c:pt idx="2">
                  <c:v>14.0</c:v>
                </c:pt>
                <c:pt idx="3">
                  <c:v>22.0</c:v>
                </c:pt>
              </c:numCache>
            </c:numRef>
          </c:val>
        </c:ser>
        <c:axId val="911946104"/>
        <c:axId val="944723624"/>
      </c:barChart>
      <c:catAx>
        <c:axId val="911946104"/>
        <c:scaling>
          <c:orientation val="minMax"/>
        </c:scaling>
        <c:axPos val="l"/>
        <c:tickLblPos val="nextTo"/>
        <c:crossAx val="944723624"/>
        <c:crosses val="autoZero"/>
        <c:auto val="1"/>
        <c:lblAlgn val="ctr"/>
        <c:lblOffset val="100"/>
      </c:catAx>
      <c:valAx>
        <c:axId val="944723624"/>
        <c:scaling>
          <c:orientation val="minMax"/>
        </c:scaling>
        <c:axPos val="b"/>
        <c:majorGridlines/>
        <c:numFmt formatCode="General" sourceLinked="1"/>
        <c:tickLblPos val="nextTo"/>
        <c:crossAx val="91194610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2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A7942-C181-45B6-A774-B2E70581A61F}" type="datetimeFigureOut">
              <a:rPr lang="en-US" smtClean="0"/>
              <a:pPr/>
              <a:t>5/17/13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552"/>
            <a:ext cx="2982119" cy="464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30552"/>
            <a:ext cx="2982119" cy="464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0A966-9998-4ACF-AA2E-BD853E29D1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51223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A48A1-39CB-4401-9B8B-F252498EB81E}" type="datetimeFigureOut">
              <a:rPr lang="en-US" smtClean="0"/>
              <a:pPr/>
              <a:t>5/17/13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2"/>
            <a:ext cx="5505450" cy="4183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6"/>
            <a:ext cx="2982119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F3AFA-CBA4-4563-880B-841C1D06D5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885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F3AFA-CBA4-4563-880B-841C1D06D52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6835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0348-EBE9-B14F-BD24-B9BB8550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1D54-5359-5748-BF9D-7FAE4B9D4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9314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0348-EBE9-B14F-BD24-B9BB8550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1D54-5359-5748-BF9D-7FAE4B9D4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1598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0348-EBE9-B14F-BD24-B9BB8550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1D54-5359-5748-BF9D-7FAE4B9D4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1577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0348-EBE9-B14F-BD24-B9BB8550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1D54-5359-5748-BF9D-7FAE4B9D4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15473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-47899" y="268419"/>
            <a:ext cx="812509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-53314" y="722676"/>
            <a:ext cx="6369050" cy="404449"/>
          </a:xfrm>
        </p:spPr>
        <p:txBody>
          <a:bodyPr/>
          <a:lstStyle>
            <a:lvl1pPr>
              <a:buNone/>
              <a:defRPr lang="en-US" sz="1800" b="0" i="1" cap="none" baseline="0" dirty="0" smtClean="0">
                <a:solidFill>
                  <a:srgbClr val="003893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1582" y="1116558"/>
            <a:ext cx="9106068" cy="2870200"/>
          </a:xfrm>
        </p:spPr>
        <p:txBody>
          <a:bodyPr/>
          <a:lstStyle>
            <a:lvl1pPr marL="169863" indent="-169863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3893"/>
              </a:buClr>
              <a:buFont typeface="Wingdings" pitchFamily="2" charset="2"/>
              <a:buChar char="§"/>
              <a:defRPr sz="1250" b="0">
                <a:solidFill>
                  <a:schemeClr val="tx1"/>
                </a:solidFill>
              </a:defRPr>
            </a:lvl1pPr>
            <a:lvl2pPr marL="404813" indent="-17145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3893"/>
              </a:buClr>
              <a:defRPr sz="1250" b="0">
                <a:solidFill>
                  <a:schemeClr val="tx1"/>
                </a:solidFill>
              </a:defRPr>
            </a:lvl2pPr>
            <a:lvl3pPr marL="627063" indent="-169863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3893"/>
              </a:buClr>
              <a:defRPr sz="1250" b="0">
                <a:solidFill>
                  <a:schemeClr val="tx1"/>
                </a:solidFill>
              </a:defRPr>
            </a:lvl3pPr>
            <a:lvl4pPr>
              <a:defRPr sz="1400" b="0">
                <a:solidFill>
                  <a:schemeClr val="tx1"/>
                </a:solidFill>
              </a:defRPr>
            </a:lvl4pPr>
            <a:lvl5pPr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630838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59813" y="6492875"/>
            <a:ext cx="685625" cy="365125"/>
          </a:xfrm>
          <a:prstGeom prst="rect">
            <a:avLst/>
          </a:prstGeom>
        </p:spPr>
        <p:txBody>
          <a:bodyPr/>
          <a:lstStyle/>
          <a:p>
            <a:fld id="{745A73B2-CBE7-284C-85F5-F48525386856}" type="datetimeFigureOut">
              <a:rPr lang="en-US" smtClean="0">
                <a:solidFill>
                  <a:prstClr val="white"/>
                </a:solidFill>
              </a:rPr>
              <a:pPr/>
              <a:t>5/17/13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50373" y="6492875"/>
            <a:ext cx="6678139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67684" y="6492875"/>
            <a:ext cx="776316" cy="365125"/>
          </a:xfrm>
          <a:prstGeom prst="rect">
            <a:avLst/>
          </a:prstGeom>
        </p:spPr>
        <p:txBody>
          <a:bodyPr/>
          <a:lstStyle/>
          <a:p>
            <a:fld id="{46A2A0E7-09D6-6744-B570-1F929209731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1BBE3-C82E-426C-BB8D-61840E0B8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5FEB8-4888-413F-9413-6767B566A2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1714500" indent="-342900">
              <a:buFont typeface="Arial"/>
              <a:buChar char="•"/>
              <a:defRPr/>
            </a:lvl4pPr>
            <a:lvl5pPr marL="2057400" indent="-228600">
              <a:buFont typeface="Arial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0348-EBE9-B14F-BD24-B9BB8550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1D54-5359-5748-BF9D-7FAE4B9D4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89585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0348-EBE9-B14F-BD24-B9BB8550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1D54-5359-5748-BF9D-7FAE4B9D4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4204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0348-EBE9-B14F-BD24-B9BB8550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1D54-5359-5748-BF9D-7FAE4B9D4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2092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0348-EBE9-B14F-BD24-B9BB8550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1D54-5359-5748-BF9D-7FAE4B9D4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81418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0348-EBE9-B14F-BD24-B9BB8550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1D54-5359-5748-BF9D-7FAE4B9D4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4832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0348-EBE9-B14F-BD24-B9BB8550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1D54-5359-5748-BF9D-7FAE4B9D4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8851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0348-EBE9-B14F-BD24-B9BB8550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1D54-5359-5748-BF9D-7FAE4B9D4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5138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20348-EBE9-B14F-BD24-B9BB8550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71D54-5359-5748-BF9D-7FAE4B9D4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46947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 userDrawn="1"/>
        </p:nvSpPr>
        <p:spPr>
          <a:xfrm>
            <a:off x="4876800" y="6519333"/>
            <a:ext cx="4267200" cy="33866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6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>
              <a:lnSpc>
                <a:spcPct val="105000"/>
              </a:lnSpc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" y="0"/>
            <a:ext cx="9144001" cy="592667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>
              <a:lnSpc>
                <a:spcPct val="105000"/>
              </a:lnSpc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33869"/>
            <a:ext cx="9144000" cy="626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7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20348-EBE9-B14F-BD24-B9BB85508A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5/17/13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71D54-5359-5748-BF9D-7FAE4B9D41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266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84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200" b="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6"/>
        </a:buBlip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2029" y="147881"/>
            <a:ext cx="31178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2029" y="2180894"/>
            <a:ext cx="752541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651BBE3-C82E-426C-BB8D-61840E0B8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5/17/13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95FEB8-4888-413F-9413-6767B566A2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Helvetica Neue"/>
          <a:ea typeface="+mj-ea"/>
          <a:cs typeface="Helvetica Neue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Helvetica Neue"/>
          <a:ea typeface="+mn-ea"/>
          <a:cs typeface="Helvetica Neue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Helvetica Neue"/>
          <a:ea typeface="+mn-ea"/>
          <a:cs typeface="Helvetica Neue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Helvetica Neue"/>
          <a:ea typeface="+mn-ea"/>
          <a:cs typeface="Helvetica Neue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Helvetica Neue"/>
          <a:ea typeface="+mn-ea"/>
          <a:cs typeface="Helvetica Neue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Helvetica Neue"/>
          <a:ea typeface="+mn-ea"/>
          <a:cs typeface="Helvetica Neue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260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5067" y="1953310"/>
            <a:ext cx="765386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3600" b="1" dirty="0" smtClean="0">
                <a:solidFill>
                  <a:srgbClr val="0000FF"/>
                </a:solidFill>
                <a:latin typeface="Helvetica Neue"/>
                <a:cs typeface="Helvetica Neue"/>
              </a:rPr>
              <a:t>The Healthcare </a:t>
            </a:r>
            <a:r>
              <a:rPr lang="en-US" sz="3600" b="1" dirty="0" err="1" smtClean="0">
                <a:solidFill>
                  <a:srgbClr val="0000FF"/>
                </a:solidFill>
                <a:latin typeface="Helvetica Neue"/>
                <a:cs typeface="Helvetica Neue"/>
              </a:rPr>
              <a:t>Consumer</a:t>
            </a:r>
            <a:r>
              <a:rPr lang="en-US" dirty="0" err="1" smtClean="0">
                <a:solidFill>
                  <a:srgbClr val="0000FF"/>
                </a:solidFill>
                <a:latin typeface="Helvetica Neue"/>
                <a:cs typeface="Helvetica Neue"/>
              </a:rPr>
              <a:t> </a:t>
            </a:r>
            <a:r>
              <a:rPr lang="en-US" sz="2400" dirty="0" err="1" smtClean="0">
                <a:solidFill>
                  <a:srgbClr val="0000FF"/>
                </a:solidFill>
                <a:latin typeface="Helvetica Neue Light"/>
                <a:cs typeface="Helvetica Neue Light"/>
              </a:rPr>
              <a:t>New</a:t>
            </a:r>
            <a:r>
              <a:rPr lang="en-US" sz="2400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 Market. New Opportunities. New Investments.</a:t>
            </a:r>
          </a:p>
          <a:p>
            <a:pPr defTabSz="914400"/>
            <a:endParaRPr lang="en-US" sz="2400" dirty="0" smtClean="0">
              <a:solidFill>
                <a:srgbClr val="0000FF"/>
              </a:solidFill>
              <a:latin typeface="Helvetica Neue Light"/>
              <a:cs typeface="Helvetica Neue Light"/>
            </a:endParaRPr>
          </a:p>
          <a:p>
            <a:pPr defTabSz="914400"/>
            <a:endParaRPr lang="en-US" sz="2400" dirty="0" smtClean="0">
              <a:solidFill>
                <a:srgbClr val="0000FF"/>
              </a:solidFill>
              <a:latin typeface="Helvetica Neue Light"/>
              <a:cs typeface="Helvetica Neue Light"/>
            </a:endParaRPr>
          </a:p>
          <a:p>
            <a:pPr defTabSz="914400"/>
            <a:r>
              <a:rPr lang="en-US" sz="2400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May 17, 2013</a:t>
            </a:r>
          </a:p>
          <a:p>
            <a:pPr defTabSz="914400"/>
            <a:endParaRPr lang="en-US" sz="2400" dirty="0" smtClean="0">
              <a:solidFill>
                <a:srgbClr val="0000FF"/>
              </a:solidFill>
              <a:latin typeface="Helvetica Neue Light"/>
              <a:cs typeface="Helvetica Neue Light"/>
            </a:endParaRPr>
          </a:p>
          <a:p>
            <a:pPr defTabSz="914400"/>
            <a:r>
              <a:rPr lang="en-US" sz="2400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Dr. </a:t>
            </a:r>
            <a:r>
              <a:rPr lang="en-US" sz="2400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Michael </a:t>
            </a:r>
            <a:r>
              <a:rPr lang="en-US" sz="2400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Burcham, President &amp; CEO</a:t>
            </a:r>
          </a:p>
          <a:p>
            <a:pPr defTabSz="914400"/>
            <a:r>
              <a:rPr lang="en-US" sz="2400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The Entrepreneur Center</a:t>
            </a:r>
          </a:p>
          <a:p>
            <a:pPr defTabSz="914400"/>
            <a:r>
              <a:rPr lang="en-US" sz="2400" dirty="0" err="1" smtClean="0">
                <a:solidFill>
                  <a:srgbClr val="0000FF"/>
                </a:solidFill>
                <a:latin typeface="Helvetica Neue Light"/>
                <a:cs typeface="Helvetica Neue Light"/>
              </a:rPr>
              <a:t>www.entrepreneurcenter.com</a:t>
            </a:r>
            <a:endParaRPr lang="en-US" sz="2400" dirty="0">
              <a:solidFill>
                <a:srgbClr val="0000FF"/>
              </a:solidFill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05400" y="0"/>
            <a:ext cx="40386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784" y="0"/>
            <a:ext cx="7525416" cy="1143000"/>
          </a:xfrm>
        </p:spPr>
        <p:txBody>
          <a:bodyPr/>
          <a:lstStyle/>
          <a:p>
            <a:pPr algn="l"/>
            <a:r>
              <a:rPr lang="en-US" dirty="0" smtClean="0"/>
              <a:t>The Fixers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0" y="381000"/>
            <a:ext cx="7315200" cy="1066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Arial Narrow"/>
                <a:cs typeface="Arial Narrow"/>
              </a:rPr>
              <a:t>Attack dysfunction. Improve Processes. </a:t>
            </a:r>
            <a:r>
              <a:rPr lang="en-US" sz="2400" dirty="0" smtClean="0">
                <a:solidFill>
                  <a:schemeClr val="bg1"/>
                </a:solidFill>
                <a:latin typeface="Arial Narrow"/>
                <a:cs typeface="Arial Narrow"/>
              </a:rPr>
              <a:t>Reduce Costs.</a:t>
            </a:r>
            <a:endParaRPr lang="en-US" sz="24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1752600"/>
            <a:ext cx="3937009" cy="45719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 Narrow"/>
                <a:cs typeface="Arial Narrow"/>
              </a:rPr>
              <a:t>Insurers are paying nurse practitioners to deliver primary care.</a:t>
            </a: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latin typeface="Arial Narrow"/>
              <a:cs typeface="Arial Narrow"/>
            </a:endParaRP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 Narrow"/>
                <a:cs typeface="Arial Narrow"/>
              </a:rPr>
              <a:t>Kiosks for patient registration.</a:t>
            </a: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latin typeface="Arial Narrow"/>
              <a:cs typeface="Arial Narrow"/>
            </a:endParaRP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 Narrow"/>
                <a:cs typeface="Arial Narrow"/>
              </a:rPr>
              <a:t>Mobile robots for patient monitoring.</a:t>
            </a: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latin typeface="Arial Narrow"/>
              <a:cs typeface="Arial Narrow"/>
            </a:endParaRP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 Narrow"/>
                <a:cs typeface="Arial Narrow"/>
              </a:rPr>
              <a:t>HIT systems to integrate patient records / data from multiple sources.</a:t>
            </a:r>
          </a:p>
          <a:p>
            <a:endParaRPr lang="en-US" sz="24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62600" y="1752600"/>
            <a:ext cx="2819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Helvetica Neue"/>
                <a:cs typeface="Helvetica Neue"/>
              </a:rPr>
              <a:t>Fixers</a:t>
            </a:r>
            <a:r>
              <a:rPr lang="en-US" sz="2000" dirty="0" smtClean="0">
                <a:solidFill>
                  <a:schemeClr val="bg1"/>
                </a:solidFill>
                <a:latin typeface="Helvetica Neue"/>
                <a:cs typeface="Helvetica Neue"/>
              </a:rPr>
              <a:t> are simplifying  the health system by </a:t>
            </a:r>
            <a:r>
              <a:rPr lang="en-US" sz="28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applying technology </a:t>
            </a:r>
            <a:r>
              <a:rPr lang="en-US" sz="2000" dirty="0" smtClean="0">
                <a:solidFill>
                  <a:srgbClr val="FFFFFF"/>
                </a:solidFill>
                <a:latin typeface="Helvetica Neue"/>
                <a:cs typeface="Helvetica Neue"/>
              </a:rPr>
              <a:t>and creating more </a:t>
            </a:r>
            <a:r>
              <a:rPr lang="en-US" sz="2400" b="1" dirty="0" smtClean="0">
                <a:solidFill>
                  <a:srgbClr val="25FF1F"/>
                </a:solidFill>
                <a:latin typeface="Helvetica Neue"/>
                <a:cs typeface="Helvetica Neue"/>
              </a:rPr>
              <a:t>efficient delivery models </a:t>
            </a:r>
            <a:r>
              <a:rPr lang="en-US" sz="2000" dirty="0" smtClean="0">
                <a:solidFill>
                  <a:schemeClr val="bg1"/>
                </a:solidFill>
                <a:latin typeface="Helvetica Neue"/>
                <a:cs typeface="Helvetica Neue"/>
              </a:rPr>
              <a:t>and care settings.</a:t>
            </a:r>
            <a:endParaRPr lang="en-US" sz="2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349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800600" y="0"/>
            <a:ext cx="43434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7525416" cy="1143000"/>
          </a:xfrm>
        </p:spPr>
        <p:txBody>
          <a:bodyPr/>
          <a:lstStyle/>
          <a:p>
            <a:pPr algn="l"/>
            <a:r>
              <a:rPr lang="en-US" dirty="0" smtClean="0"/>
              <a:t>The Implementers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0" y="381000"/>
            <a:ext cx="7315200" cy="1066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Arial Narrow"/>
                <a:cs typeface="Arial Narrow"/>
              </a:rPr>
              <a:t>Thrive on Government Programs  &amp;   </a:t>
            </a:r>
            <a:r>
              <a:rPr lang="en-US" sz="2400" dirty="0" smtClean="0">
                <a:solidFill>
                  <a:schemeClr val="bg1"/>
                </a:solidFill>
                <a:latin typeface="Arial Narrow"/>
                <a:cs typeface="Arial Narrow"/>
              </a:rPr>
              <a:t>New Regulation.</a:t>
            </a:r>
            <a:endParaRPr lang="en-US" sz="24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600200"/>
            <a:ext cx="3791616" cy="45719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 Narrow"/>
                <a:cs typeface="Arial Narrow"/>
              </a:rPr>
              <a:t>Integration tools to support reform changes.</a:t>
            </a: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latin typeface="Arial Narrow"/>
              <a:cs typeface="Arial Narrow"/>
            </a:endParaRP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 Narrow"/>
                <a:cs typeface="Arial Narrow"/>
              </a:rPr>
              <a:t>Technologies to help providers adjust to new payment systems.</a:t>
            </a: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latin typeface="Arial Narrow"/>
              <a:cs typeface="Arial Narrow"/>
            </a:endParaRP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 Narrow"/>
                <a:cs typeface="Arial Narrow"/>
              </a:rPr>
              <a:t>Tools to access information and data via smart phones and other remote devices.</a:t>
            </a: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latin typeface="Arial Narrow"/>
              <a:cs typeface="Arial Narrow"/>
            </a:endParaRP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 Narrow"/>
                <a:cs typeface="Arial Narrow"/>
              </a:rPr>
              <a:t>Methods to provide off-site evaluations by physicians.</a:t>
            </a:r>
          </a:p>
          <a:p>
            <a:endParaRPr lang="en-US" sz="24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2600" y="1752600"/>
            <a:ext cx="30480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Helvetica Neue"/>
                <a:cs typeface="Helvetica Neue"/>
              </a:rPr>
              <a:t>The overall </a:t>
            </a:r>
            <a:r>
              <a:rPr lang="en-US" sz="2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mobile health market </a:t>
            </a:r>
            <a:r>
              <a:rPr lang="en-US" sz="2000" dirty="0" smtClean="0">
                <a:solidFill>
                  <a:srgbClr val="FFFFFF"/>
                </a:solidFill>
                <a:latin typeface="Helvetica Neue"/>
                <a:cs typeface="Helvetica Neue"/>
              </a:rPr>
              <a:t>size is estimated to grow 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Helvetica Neue"/>
                <a:cs typeface="Helvetica Neue"/>
              </a:rPr>
              <a:t>from </a:t>
            </a:r>
            <a:r>
              <a:rPr lang="en-US" sz="40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$1.4 </a:t>
            </a:r>
            <a:r>
              <a:rPr lang="en-US" sz="3200" dirty="0" smtClean="0">
                <a:solidFill>
                  <a:srgbClr val="FF0000"/>
                </a:solidFill>
                <a:latin typeface="Helvetica Neue"/>
                <a:cs typeface="Helvetica Neue"/>
              </a:rPr>
              <a:t>billion</a:t>
            </a:r>
            <a:r>
              <a:rPr lang="en-US" sz="32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 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Helvetica Neue"/>
                <a:cs typeface="Helvetica Neue"/>
              </a:rPr>
              <a:t>in 2008 to  </a:t>
            </a:r>
          </a:p>
          <a:p>
            <a:pPr algn="ctr"/>
            <a:r>
              <a:rPr lang="en-US" sz="4000" b="1" dirty="0" smtClean="0">
                <a:solidFill>
                  <a:srgbClr val="25FF1F"/>
                </a:solidFill>
                <a:latin typeface="Helvetica Neue"/>
                <a:cs typeface="Helvetica Neue"/>
              </a:rPr>
              <a:t>$12.7 </a:t>
            </a:r>
            <a:r>
              <a:rPr lang="en-US" sz="3200" dirty="0" smtClean="0">
                <a:solidFill>
                  <a:srgbClr val="25FF1F"/>
                </a:solidFill>
                <a:latin typeface="Helvetica Neue"/>
                <a:cs typeface="Helvetica Neue"/>
              </a:rPr>
              <a:t>billion</a:t>
            </a:r>
            <a:r>
              <a:rPr lang="en-US" sz="3200" b="1" dirty="0" smtClean="0">
                <a:solidFill>
                  <a:srgbClr val="25FF1F"/>
                </a:solidFill>
                <a:latin typeface="Helvetica Neue"/>
                <a:cs typeface="Helvetica Neue"/>
              </a:rPr>
              <a:t>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"/>
                <a:cs typeface="Helvetica Neue"/>
              </a:rPr>
              <a:t>by 2014.</a:t>
            </a:r>
            <a:endParaRPr lang="en-US" sz="2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97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46624" y="0"/>
            <a:ext cx="4397376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525416" cy="1143000"/>
          </a:xfrm>
        </p:spPr>
        <p:txBody>
          <a:bodyPr/>
          <a:lstStyle/>
          <a:p>
            <a:pPr algn="l"/>
            <a:r>
              <a:rPr lang="en-US" dirty="0" smtClean="0"/>
              <a:t>The Retailers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0" y="381000"/>
            <a:ext cx="7315200" cy="1066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Arial Narrow"/>
                <a:cs typeface="Arial Narrow"/>
              </a:rPr>
              <a:t>High Volume, Standardized Markets  </a:t>
            </a:r>
            <a:r>
              <a:rPr lang="en-US" sz="2400" dirty="0" smtClean="0">
                <a:solidFill>
                  <a:schemeClr val="bg1"/>
                </a:solidFill>
                <a:latin typeface="Arial Narrow"/>
                <a:cs typeface="Arial Narrow"/>
              </a:rPr>
              <a:t>with Low Margins</a:t>
            </a:r>
            <a:endParaRPr lang="en-US" sz="24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524000"/>
            <a:ext cx="4038600" cy="45719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 Narrow"/>
                <a:cs typeface="Arial Narrow"/>
              </a:rPr>
              <a:t>Expansion and growth of retail clinics.</a:t>
            </a: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latin typeface="Arial Narrow"/>
              <a:cs typeface="Arial Narrow"/>
            </a:endParaRP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 Narrow"/>
                <a:cs typeface="Arial Narrow"/>
              </a:rPr>
              <a:t>Technologies to provide 24-hour support through online and telephonic hotlines.</a:t>
            </a: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latin typeface="Arial Narrow"/>
              <a:cs typeface="Arial Narrow"/>
            </a:endParaRP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 Narrow"/>
                <a:cs typeface="Arial Narrow"/>
              </a:rPr>
              <a:t>“Big Box” retailers bring wireless and remote devices to the consumer market.</a:t>
            </a: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latin typeface="Arial Narrow"/>
              <a:cs typeface="Arial Narrow"/>
            </a:endParaRP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 Narrow"/>
                <a:cs typeface="Arial Narrow"/>
              </a:rPr>
              <a:t>Mobile apps and tools to rate providers, check-in online, check wait times.</a:t>
            </a:r>
          </a:p>
          <a:p>
            <a:endParaRPr lang="en-US" sz="24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1752600"/>
            <a:ext cx="3048000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Helvetica Neue"/>
                <a:cs typeface="Helvetica Neue"/>
              </a:rPr>
              <a:t>The overall </a:t>
            </a:r>
          </a:p>
          <a:p>
            <a:pPr algn="ctr"/>
            <a:r>
              <a:rPr lang="en-US" sz="2300" b="1" dirty="0">
                <a:solidFill>
                  <a:srgbClr val="FFFF00"/>
                </a:solidFill>
                <a:latin typeface="Helvetica Neue"/>
                <a:cs typeface="Helvetica Neue"/>
              </a:rPr>
              <a:t>D</a:t>
            </a:r>
            <a:r>
              <a:rPr lang="en-US" sz="2300" b="1" dirty="0" smtClean="0">
                <a:solidFill>
                  <a:srgbClr val="FFFF00"/>
                </a:solidFill>
                <a:latin typeface="Helvetica Neue"/>
                <a:cs typeface="Helvetica Neue"/>
              </a:rPr>
              <a:t>irect-to-Consumer </a:t>
            </a:r>
            <a:r>
              <a:rPr lang="en-US" sz="2000" dirty="0" smtClean="0">
                <a:solidFill>
                  <a:srgbClr val="FFFFFF"/>
                </a:solidFill>
                <a:latin typeface="Helvetica Neue"/>
                <a:cs typeface="Helvetica Neue"/>
              </a:rPr>
              <a:t>market is estimated 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Helvetica Neue"/>
                <a:cs typeface="Helvetica Neue"/>
              </a:rPr>
              <a:t>to grow to </a:t>
            </a:r>
          </a:p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$43 </a:t>
            </a:r>
            <a:r>
              <a:rPr lang="en-US" sz="32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billion</a:t>
            </a:r>
            <a:r>
              <a:rPr lang="en-US" sz="3200" dirty="0" smtClean="0">
                <a:solidFill>
                  <a:srgbClr val="FF0000"/>
                </a:solidFill>
                <a:latin typeface="Helvetica Neue"/>
                <a:cs typeface="Helvetica Neue"/>
              </a:rPr>
              <a:t>.</a:t>
            </a:r>
            <a:r>
              <a:rPr lang="en-US" sz="32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 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Helvetica Neue"/>
                <a:cs typeface="Helvetica Neue"/>
              </a:rPr>
              <a:t>Consumers will </a:t>
            </a:r>
          </a:p>
          <a:p>
            <a:pPr algn="ctr"/>
            <a:r>
              <a:rPr lang="en-US" sz="2000" b="1" dirty="0" smtClean="0">
                <a:solidFill>
                  <a:srgbClr val="25FF1F"/>
                </a:solidFill>
                <a:latin typeface="Helvetica Neue"/>
                <a:cs typeface="Helvetica Neue"/>
              </a:rPr>
              <a:t>pay a premium 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Helvetica Neue"/>
                <a:cs typeface="Helvetica Neue"/>
              </a:rPr>
              <a:t>for access, reduced wait times, on-line check in, home monitoring tools for aging parents.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9607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53000" y="0"/>
            <a:ext cx="4191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525416" cy="1143000"/>
          </a:xfrm>
        </p:spPr>
        <p:txBody>
          <a:bodyPr/>
          <a:lstStyle/>
          <a:p>
            <a:pPr algn="l"/>
            <a:r>
              <a:rPr lang="en-US" dirty="0" smtClean="0"/>
              <a:t>The Connectors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0" y="457200"/>
            <a:ext cx="8305800" cy="1066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Arial Narrow"/>
                <a:cs typeface="Arial Narrow"/>
              </a:rPr>
              <a:t>Link Information &amp; Technology Across  </a:t>
            </a:r>
            <a:r>
              <a:rPr lang="en-US" sz="2400" dirty="0" smtClean="0">
                <a:solidFill>
                  <a:schemeClr val="bg1"/>
                </a:solidFill>
                <a:latin typeface="Arial Narrow"/>
                <a:cs typeface="Arial Narrow"/>
              </a:rPr>
              <a:t>the System.  Analysis &amp; Context.</a:t>
            </a:r>
            <a:endParaRPr lang="en-US" sz="24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752600"/>
            <a:ext cx="4267200" cy="45719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 Narrow"/>
                <a:cs typeface="Arial Narrow"/>
              </a:rPr>
              <a:t>Data mining that drives marketing, revenue and customer satisfaction.</a:t>
            </a: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latin typeface="Arial Narrow"/>
              <a:cs typeface="Arial Narrow"/>
            </a:endParaRP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 Narrow"/>
                <a:cs typeface="Arial Narrow"/>
              </a:rPr>
              <a:t>CRM Tools that link the hospital into the consumers’ lives.</a:t>
            </a: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latin typeface="Arial Narrow"/>
              <a:cs typeface="Arial Narrow"/>
            </a:endParaRPr>
          </a:p>
          <a:p>
            <a:pPr marL="457200" indent="-457200">
              <a:buClr>
                <a:srgbClr val="FF0000"/>
              </a:buClr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 Narrow"/>
                <a:cs typeface="Arial Narrow"/>
              </a:rPr>
              <a:t>Explosion of Social Media and information services companies – linking consumers into affinity groups, exchanges, rating systems, costs.</a:t>
            </a:r>
          </a:p>
          <a:p>
            <a:pPr>
              <a:buClr>
                <a:srgbClr val="FF0000"/>
              </a:buClr>
            </a:pPr>
            <a:endParaRPr lang="en-US" sz="2400" dirty="0" smtClean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1752600"/>
            <a:ext cx="30480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Helvetica Neue"/>
                <a:cs typeface="Helvetica Neue"/>
              </a:rPr>
              <a:t>In 2010</a:t>
            </a:r>
          </a:p>
          <a:p>
            <a:pPr algn="ctr"/>
            <a:r>
              <a:rPr lang="en-US" sz="2800" b="1" dirty="0" smtClean="0">
                <a:solidFill>
                  <a:srgbClr val="25FF1F"/>
                </a:solidFill>
                <a:latin typeface="Helvetica Neue"/>
                <a:cs typeface="Helvetica Neue"/>
              </a:rPr>
              <a:t>92%</a:t>
            </a:r>
            <a:r>
              <a:rPr lang="en-US" sz="2800" b="1" dirty="0" smtClean="0">
                <a:solidFill>
                  <a:srgbClr val="008000"/>
                </a:solidFill>
                <a:latin typeface="Helvetica Neue"/>
                <a:cs typeface="Helvetica Neue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Helvetica Neue"/>
                <a:cs typeface="Helvetica Neue"/>
              </a:rPr>
              <a:t>of hospitals reported using some form of social media to reach consumers,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 Neue"/>
                <a:cs typeface="Helvetica Neue"/>
              </a:rPr>
              <a:t>but only</a:t>
            </a:r>
          </a:p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13%</a:t>
            </a:r>
            <a:r>
              <a:rPr lang="en-US" sz="32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 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Helvetica Neue"/>
                <a:cs typeface="Helvetica Neue"/>
              </a:rPr>
              <a:t>r</a:t>
            </a:r>
            <a:r>
              <a:rPr lang="en-US" sz="2000" dirty="0" smtClean="0">
                <a:solidFill>
                  <a:srgbClr val="FFFFFF"/>
                </a:solidFill>
                <a:latin typeface="Helvetica Neue"/>
                <a:cs typeface="Helvetica Neue"/>
              </a:rPr>
              <a:t>eported that social media use was driving an increase in patients and revenue. 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56254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525416" cy="1143000"/>
          </a:xfrm>
        </p:spPr>
        <p:txBody>
          <a:bodyPr/>
          <a:lstStyle/>
          <a:p>
            <a:r>
              <a:rPr lang="en-US" cap="all" dirty="0" smtClean="0">
                <a:solidFill>
                  <a:srgbClr val="000000"/>
                </a:solidFill>
                <a:latin typeface="Helvetica Neue"/>
                <a:cs typeface="Helvetica Neue"/>
              </a:rPr>
              <a:t>Tools that empower patients</a:t>
            </a:r>
            <a:endParaRPr lang="en-US" cap="all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pic>
        <p:nvPicPr>
          <p:cNvPr id="5" name="Picture 4" descr="iphone_frame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1" y="2274461"/>
            <a:ext cx="5461000" cy="435705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121370"/>
            <a:ext cx="8077200" cy="92333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Sanofi</a:t>
            </a:r>
            <a:r>
              <a:rPr lang="en-US" dirty="0">
                <a:latin typeface="Helvetica Neue"/>
                <a:ea typeface="+mn-ea"/>
                <a:cs typeface="Helvetica Neue"/>
              </a:rPr>
              <a:t>-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Aventis created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GoMeals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 to support people managing their diabetes. The clever app </a:t>
            </a:r>
            <a:r>
              <a:rPr lang="en-US" dirty="0" smtClean="0">
                <a:latin typeface="Helvetica Neue"/>
                <a:cs typeface="Helvetica Neue"/>
              </a:rPr>
              <a:t>has calculators and tools that make mealtime decisions easier.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2982757"/>
            <a:ext cx="30818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Helvetica Neue"/>
                <a:cs typeface="Helvetica Neue"/>
              </a:rPr>
              <a:t>~3,000 people per month visit the </a:t>
            </a:r>
            <a:r>
              <a:rPr lang="en-US" dirty="0" err="1" smtClean="0">
                <a:latin typeface="Helvetica Neue"/>
                <a:cs typeface="Helvetica Neue"/>
              </a:rPr>
              <a:t>GoMeals</a:t>
            </a:r>
            <a:r>
              <a:rPr lang="en-US" dirty="0" smtClean="0">
                <a:latin typeface="Helvetica Neue"/>
                <a:cs typeface="Helvetica Neue"/>
              </a:rPr>
              <a:t> site. The app itself has 264 reviews across two app stores with an average rating of </a:t>
            </a:r>
            <a:br>
              <a:rPr lang="en-US" dirty="0" smtClean="0">
                <a:latin typeface="Helvetica Neue"/>
                <a:cs typeface="Helvetica Neue"/>
              </a:rPr>
            </a:br>
            <a:r>
              <a:rPr lang="en-US" dirty="0" smtClean="0">
                <a:latin typeface="Helvetica Neue"/>
                <a:cs typeface="Helvetica Neue"/>
              </a:rPr>
              <a:t>3.5 – 4 stars.</a:t>
            </a:r>
          </a:p>
          <a:p>
            <a:endParaRPr lang="en-US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0044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3869"/>
            <a:ext cx="9144000" cy="1240369"/>
          </a:xfrm>
        </p:spPr>
        <p:txBody>
          <a:bodyPr>
            <a:normAutofit/>
          </a:bodyPr>
          <a:lstStyle/>
          <a:p>
            <a:r>
              <a:rPr lang="en-US" cap="all" dirty="0" smtClean="0">
                <a:solidFill>
                  <a:srgbClr val="000000"/>
                </a:solidFill>
                <a:latin typeface="Helvetica Neue"/>
                <a:cs typeface="Helvetica Neue"/>
              </a:rPr>
              <a:t>And tools that power lasting commitments</a:t>
            </a:r>
            <a:endParaRPr lang="en-US" cap="all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444535"/>
            <a:ext cx="8077200" cy="132343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50% of people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 who should get colonoscopy screenings choose not to. The reasons are familiar: it’s scary, the prep </a:t>
            </a:r>
            <a:r>
              <a:rPr lang="en-US" sz="2000" noProof="0" dirty="0" smtClean="0">
                <a:latin typeface="Helvetica Neue"/>
                <a:cs typeface="Helvetica Neue"/>
              </a:rPr>
              <a:t>is awful. Salix decided to create a tool that answered all their real questions – in the voice of </a:t>
            </a:r>
            <a:r>
              <a:rPr lang="en-US" sz="2000" i="1" noProof="0" dirty="0" smtClean="0">
                <a:latin typeface="Helvetica Neue"/>
                <a:cs typeface="Helvetica Neue"/>
              </a:rPr>
              <a:t>someone like me.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"/>
              <a:ea typeface="+mn-ea"/>
              <a:cs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8867" y="3228901"/>
            <a:ext cx="2937933" cy="2544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Clr>
                <a:schemeClr val="accent6"/>
              </a:buClr>
              <a:buFont typeface="Arial"/>
              <a:buChar char="•"/>
            </a:pPr>
            <a:r>
              <a:rPr lang="en-US" dirty="0" smtClean="0">
                <a:latin typeface="Helvetica Neue"/>
                <a:cs typeface="Helvetica Neue"/>
              </a:rPr>
              <a:t>Up to 50,000 visitors/month</a:t>
            </a:r>
          </a:p>
          <a:p>
            <a:pPr marL="285750" indent="-285750">
              <a:spcAft>
                <a:spcPts val="1000"/>
              </a:spcAft>
              <a:buClr>
                <a:schemeClr val="accent6"/>
              </a:buClr>
              <a:buFont typeface="Arial"/>
              <a:buChar char="•"/>
            </a:pPr>
            <a:r>
              <a:rPr lang="en-US" dirty="0" smtClean="0">
                <a:latin typeface="Helvetica Neue"/>
                <a:cs typeface="Helvetica Neue"/>
              </a:rPr>
              <a:t>Used on provider sites</a:t>
            </a:r>
          </a:p>
          <a:p>
            <a:pPr marL="285750" indent="-285750">
              <a:spcAft>
                <a:spcPts val="1000"/>
              </a:spcAft>
              <a:buClr>
                <a:schemeClr val="accent6"/>
              </a:buClr>
              <a:buFont typeface="Arial"/>
              <a:buChar char="•"/>
            </a:pPr>
            <a:r>
              <a:rPr lang="en-US" dirty="0" smtClean="0">
                <a:latin typeface="Helvetica Neue"/>
                <a:cs typeface="Helvetica Neue"/>
              </a:rPr>
              <a:t>30,000 requests for printed copies </a:t>
            </a:r>
          </a:p>
          <a:p>
            <a:pPr marL="285750" indent="-285750">
              <a:spcAft>
                <a:spcPts val="1000"/>
              </a:spcAft>
              <a:buClr>
                <a:schemeClr val="accent6"/>
              </a:buClr>
              <a:buFont typeface="Arial"/>
              <a:buChar char="•"/>
            </a:pPr>
            <a:r>
              <a:rPr lang="en-US" dirty="0" smtClean="0">
                <a:latin typeface="Helvetica Neue"/>
                <a:cs typeface="Helvetica Neue"/>
              </a:rPr>
              <a:t>200 hospital requests</a:t>
            </a:r>
          </a:p>
          <a:p>
            <a:pPr marL="285750" indent="-285750">
              <a:spcAft>
                <a:spcPts val="1000"/>
              </a:spcAft>
              <a:buClr>
                <a:schemeClr val="accent6"/>
              </a:buClr>
              <a:buFont typeface="Arial"/>
              <a:buChar char="•"/>
            </a:pPr>
            <a:r>
              <a:rPr lang="en-US" dirty="0" smtClean="0">
                <a:latin typeface="Helvetica Neue"/>
                <a:cs typeface="Helvetica Neue"/>
              </a:rPr>
              <a:t>2,000 HCP requests</a:t>
            </a:r>
            <a:endParaRPr lang="en-US" dirty="0">
              <a:latin typeface="Helvetica Neue"/>
              <a:cs typeface="Helvetica Neue"/>
            </a:endParaRPr>
          </a:p>
        </p:txBody>
      </p:sp>
      <p:pic>
        <p:nvPicPr>
          <p:cNvPr id="8" name="Picture 7" descr="Screen shot 2011-10-28 at 12.42.0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7" y="3184497"/>
            <a:ext cx="5235222" cy="2759103"/>
          </a:xfrm>
          <a:prstGeom prst="rect">
            <a:avLst/>
          </a:prstGeom>
          <a:ln>
            <a:solidFill>
              <a:srgbClr val="646464"/>
            </a:solidFill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243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map.png"/>
          <p:cNvPicPr>
            <a:picLocks noChangeAspect="1"/>
          </p:cNvPicPr>
          <p:nvPr/>
        </p:nvPicPr>
        <p:blipFill>
          <a:blip r:embed="rId3">
            <a:alphaModFix amt="54000"/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33865" y="829733"/>
            <a:ext cx="9131999" cy="56876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" name="Group 112"/>
          <p:cNvGrpSpPr/>
          <p:nvPr/>
        </p:nvGrpSpPr>
        <p:grpSpPr>
          <a:xfrm>
            <a:off x="330201" y="3948810"/>
            <a:ext cx="8187266" cy="1090221"/>
            <a:chOff x="330201" y="3222299"/>
            <a:chExt cx="8187266" cy="1090221"/>
          </a:xfrm>
        </p:grpSpPr>
        <p:grpSp>
          <p:nvGrpSpPr>
            <p:cNvPr id="102" name="Group 101"/>
            <p:cNvGrpSpPr/>
            <p:nvPr/>
          </p:nvGrpSpPr>
          <p:grpSpPr>
            <a:xfrm>
              <a:off x="330201" y="3222299"/>
              <a:ext cx="8187266" cy="1090221"/>
              <a:chOff x="330201" y="3222299"/>
              <a:chExt cx="8187266" cy="1090221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450645" y="3251836"/>
                <a:ext cx="8066822" cy="1060684"/>
                <a:chOff x="450645" y="2100369"/>
                <a:chExt cx="8066822" cy="1060684"/>
              </a:xfrm>
            </p:grpSpPr>
            <p:sp>
              <p:nvSpPr>
                <p:cNvPr id="43" name="Rounded Rectangle 42"/>
                <p:cNvSpPr/>
                <p:nvPr/>
              </p:nvSpPr>
              <p:spPr>
                <a:xfrm>
                  <a:off x="1041401" y="2110298"/>
                  <a:ext cx="7459132" cy="1050755"/>
                </a:xfrm>
                <a:prstGeom prst="roundRect">
                  <a:avLst>
                    <a:gd name="adj" fmla="val 6420"/>
                  </a:avLst>
                </a:prstGeom>
                <a:solidFill>
                  <a:schemeClr val="bg1"/>
                </a:solidFill>
                <a:ln w="57150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5000"/>
                    </a:lnSpc>
                  </a:pPr>
                  <a:endParaRPr lang="en-US" sz="2800" b="1">
                    <a:solidFill>
                      <a:srgbClr val="000000"/>
                    </a:solidFill>
                    <a:latin typeface="Calibri"/>
                  </a:endParaRPr>
                </a:p>
              </p:txBody>
            </p:sp>
            <p:grpSp>
              <p:nvGrpSpPr>
                <p:cNvPr id="34" name="Group 33"/>
                <p:cNvGrpSpPr/>
                <p:nvPr/>
              </p:nvGrpSpPr>
              <p:grpSpPr>
                <a:xfrm>
                  <a:off x="450645" y="2100369"/>
                  <a:ext cx="8066822" cy="873143"/>
                  <a:chOff x="450645" y="2100369"/>
                  <a:chExt cx="8066822" cy="873143"/>
                </a:xfrm>
              </p:grpSpPr>
              <p:sp>
                <p:nvSpPr>
                  <p:cNvPr id="37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450645" y="2100369"/>
                    <a:ext cx="8066822" cy="4001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000" b="1">
                        <a:solidFill>
                          <a:srgbClr val="00A0AF"/>
                        </a:solidFill>
                        <a:latin typeface="Calibri" charset="0"/>
                        <a:cs typeface="Calibri" charset="0"/>
                      </a:rPr>
                      <a:t>Average Annual Healthcare Spending Per Person</a:t>
                    </a:r>
                  </a:p>
                </p:txBody>
              </p:sp>
              <p:sp>
                <p:nvSpPr>
                  <p:cNvPr id="38" name="TextBox 9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71578" y="2450292"/>
                    <a:ext cx="1327491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4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defRPr>
                    </a:lvl1pPr>
                    <a:lvl2pPr marL="742950" indent="-285750" eaLnBrk="0" hangingPunct="0">
                      <a:defRPr sz="4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defRPr>
                    </a:lvl2pPr>
                    <a:lvl3pPr marL="1143000" indent="-228600" eaLnBrk="0" hangingPunct="0">
                      <a:defRPr sz="4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defRPr>
                    </a:lvl3pPr>
                    <a:lvl4pPr marL="1600200" indent="-228600" eaLnBrk="0" hangingPunct="0">
                      <a:defRPr sz="4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defRPr>
                    </a:lvl4pPr>
                    <a:lvl5pPr marL="2057400" indent="-228600" eaLnBrk="0" hangingPunct="0">
                      <a:defRPr sz="4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defRPr>
                    </a:lvl9pPr>
                  </a:lstStyle>
                  <a:p>
                    <a:pPr algn="ctr" eaLnBrk="1" hangingPunct="1"/>
                    <a:r>
                      <a:rPr lang="en-US" sz="2800" b="1">
                        <a:latin typeface="Calibri" charset="0"/>
                        <a:cs typeface="Calibri" charset="0"/>
                      </a:rPr>
                      <a:t>$4500</a:t>
                    </a:r>
                  </a:p>
                </p:txBody>
              </p:sp>
              <p:sp>
                <p:nvSpPr>
                  <p:cNvPr id="39" name="TextBox 9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40846" y="2450292"/>
                    <a:ext cx="1327491" cy="5232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4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defRPr>
                    </a:lvl1pPr>
                    <a:lvl2pPr marL="742950" indent="-285750" eaLnBrk="0" hangingPunct="0">
                      <a:defRPr sz="4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defRPr>
                    </a:lvl2pPr>
                    <a:lvl3pPr marL="1143000" indent="-228600" eaLnBrk="0" hangingPunct="0">
                      <a:defRPr sz="4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defRPr>
                    </a:lvl3pPr>
                    <a:lvl4pPr marL="1600200" indent="-228600" eaLnBrk="0" hangingPunct="0">
                      <a:defRPr sz="4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defRPr>
                    </a:lvl4pPr>
                    <a:lvl5pPr marL="2057400" indent="-228600" eaLnBrk="0" hangingPunct="0">
                      <a:defRPr sz="4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200">
                        <a:solidFill>
                          <a:srgbClr val="000000"/>
                        </a:solidFill>
                        <a:latin typeface="Gill Sans" charset="0"/>
                        <a:ea typeface="ヒラギノ角ゴ ProN W3" charset="0"/>
                        <a:cs typeface="ヒラギノ角ゴ ProN W3" charset="0"/>
                        <a:sym typeface="Gill Sans" charset="0"/>
                      </a:defRPr>
                    </a:lvl9pPr>
                  </a:lstStyle>
                  <a:p>
                    <a:pPr algn="ctr" eaLnBrk="1" hangingPunct="1"/>
                    <a:r>
                      <a:rPr lang="en-US" sz="2800" b="1">
                        <a:latin typeface="Calibri" charset="0"/>
                        <a:cs typeface="Calibri" charset="0"/>
                      </a:rPr>
                      <a:t>$8650</a:t>
                    </a:r>
                  </a:p>
                </p:txBody>
              </p:sp>
            </p:grpSp>
          </p:grpSp>
          <p:grpSp>
            <p:nvGrpSpPr>
              <p:cNvPr id="92" name="Group 91"/>
              <p:cNvGrpSpPr/>
              <p:nvPr/>
            </p:nvGrpSpPr>
            <p:grpSpPr>
              <a:xfrm>
                <a:off x="330201" y="3222299"/>
                <a:ext cx="994100" cy="994100"/>
                <a:chOff x="330201" y="3171499"/>
                <a:chExt cx="994100" cy="994100"/>
              </a:xfrm>
            </p:grpSpPr>
            <p:sp>
              <p:nvSpPr>
                <p:cNvPr id="89" name="Oval 88"/>
                <p:cNvSpPr/>
                <p:nvPr/>
              </p:nvSpPr>
              <p:spPr>
                <a:xfrm>
                  <a:off x="330201" y="3171499"/>
                  <a:ext cx="994100" cy="994100"/>
                </a:xfrm>
                <a:prstGeom prst="ellipse">
                  <a:avLst/>
                </a:prstGeom>
                <a:solidFill>
                  <a:srgbClr val="C3E8EB"/>
                </a:solidFill>
                <a:ln w="571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5000"/>
                    </a:lnSpc>
                  </a:pPr>
                  <a:endParaRPr lang="en-US" sz="2000" b="1" dirty="0">
                    <a:solidFill>
                      <a:srgbClr val="00A0AF"/>
                    </a:solidFill>
                    <a:latin typeface="Calibri"/>
                  </a:endParaRPr>
                </a:p>
              </p:txBody>
            </p:sp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5316" y="3335867"/>
                  <a:ext cx="453068" cy="664632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112" name="Straight Connector 111"/>
            <p:cNvCxnSpPr/>
            <p:nvPr/>
          </p:nvCxnSpPr>
          <p:spPr>
            <a:xfrm>
              <a:off x="4563530" y="3716868"/>
              <a:ext cx="0" cy="35560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330201" y="1405806"/>
            <a:ext cx="8170332" cy="994100"/>
            <a:chOff x="330201" y="2113165"/>
            <a:chExt cx="8170332" cy="994100"/>
          </a:xfrm>
        </p:grpSpPr>
        <p:grpSp>
          <p:nvGrpSpPr>
            <p:cNvPr id="111" name="Group 110"/>
            <p:cNvGrpSpPr/>
            <p:nvPr/>
          </p:nvGrpSpPr>
          <p:grpSpPr>
            <a:xfrm>
              <a:off x="330201" y="2113165"/>
              <a:ext cx="8170332" cy="994100"/>
              <a:chOff x="330201" y="2113165"/>
              <a:chExt cx="8170332" cy="994100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330201" y="2113165"/>
                <a:ext cx="8170332" cy="994100"/>
                <a:chOff x="330201" y="2113165"/>
                <a:chExt cx="8170332" cy="994100"/>
              </a:xfrm>
            </p:grpSpPr>
            <p:grpSp>
              <p:nvGrpSpPr>
                <p:cNvPr id="52" name="Group 51"/>
                <p:cNvGrpSpPr/>
                <p:nvPr/>
              </p:nvGrpSpPr>
              <p:grpSpPr>
                <a:xfrm>
                  <a:off x="562429" y="2156249"/>
                  <a:ext cx="7938104" cy="918614"/>
                  <a:chOff x="562429" y="2080049"/>
                  <a:chExt cx="7938104" cy="918614"/>
                </a:xfrm>
              </p:grpSpPr>
              <p:sp>
                <p:nvSpPr>
                  <p:cNvPr id="53" name="Rounded Rectangle 52"/>
                  <p:cNvSpPr/>
                  <p:nvPr/>
                </p:nvSpPr>
                <p:spPr>
                  <a:xfrm>
                    <a:off x="1041401" y="2110298"/>
                    <a:ext cx="7459132" cy="888365"/>
                  </a:xfrm>
                  <a:prstGeom prst="roundRect">
                    <a:avLst>
                      <a:gd name="adj" fmla="val 12276"/>
                    </a:avLst>
                  </a:prstGeom>
                  <a:solidFill>
                    <a:schemeClr val="bg1"/>
                  </a:solidFill>
                  <a:ln w="57150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05000"/>
                      </a:lnSpc>
                    </a:pPr>
                    <a:endParaRPr lang="en-US" sz="2800" b="1">
                      <a:solidFill>
                        <a:srgbClr val="00A0AF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54" name="Group 53"/>
                  <p:cNvGrpSpPr/>
                  <p:nvPr/>
                </p:nvGrpSpPr>
                <p:grpSpPr>
                  <a:xfrm>
                    <a:off x="562429" y="2080049"/>
                    <a:ext cx="7929638" cy="893463"/>
                    <a:chOff x="562429" y="2080049"/>
                    <a:chExt cx="7929638" cy="893463"/>
                  </a:xfrm>
                </p:grpSpPr>
                <p:sp>
                  <p:nvSpPr>
                    <p:cNvPr id="55" name="Rectangl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2429" y="2080049"/>
                      <a:ext cx="7929638" cy="40011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000" b="1">
                          <a:solidFill>
                            <a:srgbClr val="00A0AF"/>
                          </a:solidFill>
                          <a:latin typeface="Calibri" charset="0"/>
                          <a:cs typeface="Calibri" charset="0"/>
                        </a:rPr>
                        <a:t>Online Health Information Seekers</a:t>
                      </a:r>
                    </a:p>
                  </p:txBody>
                </p:sp>
                <p:sp>
                  <p:nvSpPr>
                    <p:cNvPr id="56" name="TextBox 9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292878" y="2450292"/>
                      <a:ext cx="1327491" cy="5232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1pPr>
                      <a:lvl2pPr marL="742950" indent="-28575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2pPr>
                      <a:lvl3pPr marL="1143000" indent="-22860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3pPr>
                      <a:lvl4pPr marL="1600200" indent="-22860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4pPr>
                      <a:lvl5pPr marL="2057400" indent="-22860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9pPr>
                    </a:lstStyle>
                    <a:p>
                      <a:pPr algn="ctr" eaLnBrk="1" hangingPunct="1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libri" charset="0"/>
                          <a:cs typeface="Calibri" charset="0"/>
                        </a:rPr>
                        <a:t>68M</a:t>
                      </a:r>
                    </a:p>
                  </p:txBody>
                </p:sp>
                <p:sp>
                  <p:nvSpPr>
                    <p:cNvPr id="57" name="TextBox 9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357816" y="2450292"/>
                      <a:ext cx="1327491" cy="5232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1pPr>
                      <a:lvl2pPr marL="742950" indent="-28575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2pPr>
                      <a:lvl3pPr marL="1143000" indent="-22860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3pPr>
                      <a:lvl4pPr marL="1600200" indent="-22860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4pPr>
                      <a:lvl5pPr marL="2057400" indent="-22860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9pPr>
                    </a:lstStyle>
                    <a:p>
                      <a:pPr algn="ctr" eaLnBrk="1" hangingPunct="1"/>
                      <a:r>
                        <a:rPr lang="en-US" sz="2800" b="1">
                          <a:solidFill>
                            <a:schemeClr val="tx1"/>
                          </a:solidFill>
                          <a:latin typeface="Calibri" charset="0"/>
                          <a:cs typeface="Calibri" charset="0"/>
                        </a:rPr>
                        <a:t>192M</a:t>
                      </a:r>
                    </a:p>
                  </p:txBody>
                </p:sp>
              </p:grpSp>
            </p:grpSp>
            <p:sp>
              <p:nvSpPr>
                <p:cNvPr id="94" name="Oval 93"/>
                <p:cNvSpPr/>
                <p:nvPr/>
              </p:nvSpPr>
              <p:spPr>
                <a:xfrm>
                  <a:off x="330201" y="2113165"/>
                  <a:ext cx="994100" cy="994100"/>
                </a:xfrm>
                <a:prstGeom prst="ellipse">
                  <a:avLst/>
                </a:prstGeom>
                <a:solidFill>
                  <a:srgbClr val="C3E8EB"/>
                </a:solidFill>
                <a:ln w="571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5000"/>
                    </a:lnSpc>
                  </a:pPr>
                  <a:endParaRPr lang="en-US" sz="2000" b="1" dirty="0">
                    <a:solidFill>
                      <a:srgbClr val="00A0AF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108" name="Straight Connector 107"/>
              <p:cNvCxnSpPr/>
              <p:nvPr/>
            </p:nvCxnSpPr>
            <p:spPr>
              <a:xfrm>
                <a:off x="4546600" y="2624667"/>
                <a:ext cx="0" cy="355604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800" y="2353735"/>
              <a:ext cx="524931" cy="524931"/>
            </a:xfrm>
            <a:prstGeom prst="rect">
              <a:avLst/>
            </a:prstGeom>
          </p:spPr>
        </p:pic>
      </p:grpSp>
      <p:grpSp>
        <p:nvGrpSpPr>
          <p:cNvPr id="122" name="Group 121"/>
          <p:cNvGrpSpPr/>
          <p:nvPr/>
        </p:nvGrpSpPr>
        <p:grpSpPr>
          <a:xfrm>
            <a:off x="1294581" y="789395"/>
            <a:ext cx="6292646" cy="635000"/>
            <a:chOff x="1294581" y="721659"/>
            <a:chExt cx="6292646" cy="635000"/>
          </a:xfrm>
        </p:grpSpPr>
        <p:sp>
          <p:nvSpPr>
            <p:cNvPr id="120" name="Title 1"/>
            <p:cNvSpPr txBox="1">
              <a:spLocks/>
            </p:cNvSpPr>
            <p:nvPr/>
          </p:nvSpPr>
          <p:spPr>
            <a:xfrm>
              <a:off x="1294581" y="721659"/>
              <a:ext cx="3294352" cy="63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>
                  <a:solidFill>
                    <a:srgbClr val="00A0AF"/>
                  </a:solidFill>
                </a:rPr>
                <a:t>2000</a:t>
              </a:r>
            </a:p>
          </p:txBody>
        </p:sp>
        <p:sp>
          <p:nvSpPr>
            <p:cNvPr id="121" name="Title 1"/>
            <p:cNvSpPr txBox="1">
              <a:spLocks/>
            </p:cNvSpPr>
            <p:nvPr/>
          </p:nvSpPr>
          <p:spPr>
            <a:xfrm>
              <a:off x="4597401" y="721659"/>
              <a:ext cx="2989826" cy="635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 smtClean="0">
                  <a:solidFill>
                    <a:srgbClr val="00A0AF"/>
                  </a:solidFill>
                </a:rPr>
                <a:t>2013</a:t>
              </a:r>
              <a:endParaRPr lang="en-US" sz="3600" b="1" dirty="0">
                <a:solidFill>
                  <a:srgbClr val="00A0AF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9934" y="5107510"/>
            <a:ext cx="7907323" cy="1050755"/>
            <a:chOff x="589934" y="5107510"/>
            <a:chExt cx="7907323" cy="1050755"/>
          </a:xfrm>
        </p:grpSpPr>
        <p:grpSp>
          <p:nvGrpSpPr>
            <p:cNvPr id="6" name="Group 5"/>
            <p:cNvGrpSpPr/>
            <p:nvPr/>
          </p:nvGrpSpPr>
          <p:grpSpPr>
            <a:xfrm>
              <a:off x="589934" y="5107510"/>
              <a:ext cx="7907323" cy="1050755"/>
              <a:chOff x="589934" y="5091122"/>
              <a:chExt cx="7907323" cy="1050755"/>
            </a:xfrm>
          </p:grpSpPr>
          <p:sp>
            <p:nvSpPr>
              <p:cNvPr id="78" name="Rounded Rectangle 77"/>
              <p:cNvSpPr/>
              <p:nvPr/>
            </p:nvSpPr>
            <p:spPr>
              <a:xfrm>
                <a:off x="1038125" y="5091122"/>
                <a:ext cx="7459132" cy="1050755"/>
              </a:xfrm>
              <a:prstGeom prst="roundRect">
                <a:avLst>
                  <a:gd name="adj" fmla="val 6420"/>
                </a:avLst>
              </a:prstGeom>
              <a:solidFill>
                <a:schemeClr val="bg1"/>
              </a:solidFill>
              <a:ln w="5715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5000"/>
                  </a:lnSpc>
                </a:pPr>
                <a:endParaRPr lang="en-US" sz="2800" b="1">
                  <a:solidFill>
                    <a:srgbClr val="00A0AF"/>
                  </a:solidFill>
                  <a:latin typeface="Calibri"/>
                </a:endParaRPr>
              </a:p>
            </p:txBody>
          </p:sp>
          <p:grpSp>
            <p:nvGrpSpPr>
              <p:cNvPr id="128" name="Group 127"/>
              <p:cNvGrpSpPr/>
              <p:nvPr/>
            </p:nvGrpSpPr>
            <p:grpSpPr>
              <a:xfrm>
                <a:off x="589934" y="5103431"/>
                <a:ext cx="7882195" cy="950053"/>
                <a:chOff x="589934" y="4792059"/>
                <a:chExt cx="7882195" cy="950053"/>
              </a:xfrm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589934" y="4792059"/>
                  <a:ext cx="7882195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000" b="1" dirty="0" smtClean="0">
                      <a:solidFill>
                        <a:srgbClr val="00A0AF"/>
                      </a:solidFill>
                      <a:latin typeface="Calibri" pitchFamily="34" charset="0"/>
                      <a:ea typeface="MS PGothic" pitchFamily="34" charset="-128"/>
                      <a:sym typeface="Calibri" pitchFamily="34" charset="0"/>
                    </a:rPr>
                    <a:t>US Healthcare Expenditures Annually</a:t>
                  </a:r>
                </a:p>
              </p:txBody>
            </p:sp>
            <p:sp>
              <p:nvSpPr>
                <p:cNvPr id="125" name="TextBox 90"/>
                <p:cNvSpPr txBox="1">
                  <a:spLocks noChangeArrowheads="1"/>
                </p:cNvSpPr>
                <p:nvPr/>
              </p:nvSpPr>
              <p:spPr bwMode="auto">
                <a:xfrm>
                  <a:off x="1056640" y="5210427"/>
                  <a:ext cx="3495039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1pPr>
                  <a:lvl2pPr marL="742950" indent="-285750" eaLnBrk="0" hangingPunct="0"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2pPr>
                  <a:lvl3pPr marL="1143000" indent="-228600" eaLnBrk="0" hangingPunct="0"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3pPr>
                  <a:lvl4pPr marL="1600200" indent="-228600" eaLnBrk="0" hangingPunct="0"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4pPr>
                  <a:lvl5pPr marL="2057400" indent="-228600" eaLnBrk="0" hangingPunct="0"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9pPr>
                </a:lstStyle>
                <a:p>
                  <a:pPr algn="ctr" eaLnBrk="1" hangingPunct="1"/>
                  <a:r>
                    <a:rPr lang="en-US" sz="2800" b="1" dirty="0">
                      <a:latin typeface="Calibri" charset="0"/>
                      <a:cs typeface="Calibri" charset="0"/>
                    </a:rPr>
                    <a:t>$1.4T or </a:t>
                  </a:r>
                  <a:r>
                    <a:rPr lang="en-US" sz="2800" b="1" dirty="0" smtClean="0">
                      <a:latin typeface="Calibri" charset="0"/>
                      <a:cs typeface="Calibri" charset="0"/>
                    </a:rPr>
                    <a:t>14</a:t>
                  </a:r>
                  <a:r>
                    <a:rPr lang="en-US" sz="2800" b="1" dirty="0">
                      <a:latin typeface="Calibri" charset="0"/>
                      <a:cs typeface="Calibri" charset="0"/>
                    </a:rPr>
                    <a:t>% of GDP </a:t>
                  </a:r>
                </a:p>
              </p:txBody>
            </p:sp>
            <p:sp>
              <p:nvSpPr>
                <p:cNvPr id="126" name="TextBox 90"/>
                <p:cNvSpPr txBox="1">
                  <a:spLocks noChangeArrowheads="1"/>
                </p:cNvSpPr>
                <p:nvPr/>
              </p:nvSpPr>
              <p:spPr bwMode="auto">
                <a:xfrm>
                  <a:off x="4561840" y="5218892"/>
                  <a:ext cx="3647440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1pPr>
                  <a:lvl2pPr marL="742950" indent="-285750" eaLnBrk="0" hangingPunct="0"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2pPr>
                  <a:lvl3pPr marL="1143000" indent="-228600" eaLnBrk="0" hangingPunct="0"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3pPr>
                  <a:lvl4pPr marL="1600200" indent="-228600" eaLnBrk="0" hangingPunct="0"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4pPr>
                  <a:lvl5pPr marL="2057400" indent="-228600" eaLnBrk="0" hangingPunct="0"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 charset="0"/>
                      <a:ea typeface="ヒラギノ角ゴ ProN W3" charset="0"/>
                      <a:cs typeface="ヒラギノ角ゴ ProN W3" charset="0"/>
                      <a:sym typeface="Gill Sans" charset="0"/>
                    </a:defRPr>
                  </a:lvl9pPr>
                </a:lstStyle>
                <a:p>
                  <a:pPr algn="ctr" eaLnBrk="1" hangingPunct="1"/>
                  <a:r>
                    <a:rPr lang="en-US" sz="2800" b="1">
                      <a:latin typeface="Calibri" charset="0"/>
                      <a:cs typeface="Calibri" charset="0"/>
                    </a:rPr>
                    <a:t>$2.5T or 18% of GDP </a:t>
                  </a:r>
                </a:p>
              </p:txBody>
            </p:sp>
          </p:grpSp>
        </p:grpSp>
        <p:cxnSp>
          <p:nvCxnSpPr>
            <p:cNvPr id="127" name="Straight Connector 126"/>
            <p:cNvCxnSpPr/>
            <p:nvPr/>
          </p:nvCxnSpPr>
          <p:spPr>
            <a:xfrm>
              <a:off x="4546597" y="5679770"/>
              <a:ext cx="0" cy="35560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330201" y="2700383"/>
            <a:ext cx="8170332" cy="994100"/>
            <a:chOff x="330201" y="2880645"/>
            <a:chExt cx="8170332" cy="994100"/>
          </a:xfrm>
        </p:grpSpPr>
        <p:grpSp>
          <p:nvGrpSpPr>
            <p:cNvPr id="59" name="Group 58"/>
            <p:cNvGrpSpPr/>
            <p:nvPr/>
          </p:nvGrpSpPr>
          <p:grpSpPr>
            <a:xfrm>
              <a:off x="330201" y="2880645"/>
              <a:ext cx="8170332" cy="994100"/>
              <a:chOff x="330201" y="2113165"/>
              <a:chExt cx="8170332" cy="994100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330201" y="2113165"/>
                <a:ext cx="8170332" cy="994100"/>
                <a:chOff x="330201" y="2113165"/>
                <a:chExt cx="8170332" cy="994100"/>
              </a:xfrm>
            </p:grpSpPr>
            <p:grpSp>
              <p:nvGrpSpPr>
                <p:cNvPr id="63" name="Group 62"/>
                <p:cNvGrpSpPr/>
                <p:nvPr/>
              </p:nvGrpSpPr>
              <p:grpSpPr>
                <a:xfrm>
                  <a:off x="1041401" y="2156249"/>
                  <a:ext cx="7459132" cy="918614"/>
                  <a:chOff x="1041401" y="2080049"/>
                  <a:chExt cx="7459132" cy="918614"/>
                </a:xfrm>
              </p:grpSpPr>
              <p:sp>
                <p:nvSpPr>
                  <p:cNvPr id="65" name="Rounded Rectangle 64"/>
                  <p:cNvSpPr/>
                  <p:nvPr/>
                </p:nvSpPr>
                <p:spPr>
                  <a:xfrm>
                    <a:off x="1041401" y="2110298"/>
                    <a:ext cx="7459132" cy="888365"/>
                  </a:xfrm>
                  <a:prstGeom prst="roundRect">
                    <a:avLst>
                      <a:gd name="adj" fmla="val 12276"/>
                    </a:avLst>
                  </a:prstGeom>
                  <a:solidFill>
                    <a:schemeClr val="bg1"/>
                  </a:solidFill>
                  <a:ln w="57150" cmpd="sng"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05000"/>
                      </a:lnSpc>
                    </a:pPr>
                    <a:endParaRPr lang="en-US" sz="2800" b="1">
                      <a:solidFill>
                        <a:srgbClr val="00A0AF"/>
                      </a:solidFill>
                      <a:latin typeface="Calibri"/>
                    </a:endParaRPr>
                  </a:p>
                </p:txBody>
              </p:sp>
              <p:grpSp>
                <p:nvGrpSpPr>
                  <p:cNvPr id="66" name="Group 65"/>
                  <p:cNvGrpSpPr/>
                  <p:nvPr/>
                </p:nvGrpSpPr>
                <p:grpSpPr>
                  <a:xfrm>
                    <a:off x="1049873" y="2080049"/>
                    <a:ext cx="6914256" cy="893463"/>
                    <a:chOff x="1049873" y="2080049"/>
                    <a:chExt cx="6914256" cy="893463"/>
                  </a:xfrm>
                </p:grpSpPr>
                <p:sp>
                  <p:nvSpPr>
                    <p:cNvPr id="67" name="Rectangle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9873" y="2080049"/>
                      <a:ext cx="6914256" cy="40011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2000" b="1">
                          <a:solidFill>
                            <a:srgbClr val="00A0AF"/>
                          </a:solidFill>
                          <a:latin typeface="Calibri" charset="0"/>
                          <a:cs typeface="Calibri" charset="0"/>
                        </a:rPr>
                        <a:t>Physicians Online</a:t>
                      </a:r>
                    </a:p>
                  </p:txBody>
                </p:sp>
                <p:sp>
                  <p:nvSpPr>
                    <p:cNvPr id="68" name="TextBox 9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292878" y="2450292"/>
                      <a:ext cx="1327491" cy="5232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1pPr>
                      <a:lvl2pPr marL="742950" indent="-28575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2pPr>
                      <a:lvl3pPr marL="1143000" indent="-22860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3pPr>
                      <a:lvl4pPr marL="1600200" indent="-22860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4pPr>
                      <a:lvl5pPr marL="2057400" indent="-22860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9pPr>
                    </a:lstStyle>
                    <a:p>
                      <a:pPr algn="ctr" eaLnBrk="1" hangingPunct="1"/>
                      <a:r>
                        <a:rPr lang="en-US" sz="2800" b="1" dirty="0">
                          <a:latin typeface="Calibri" charset="0"/>
                          <a:cs typeface="Calibri" charset="0"/>
                        </a:rPr>
                        <a:t>37%</a:t>
                      </a:r>
                    </a:p>
                  </p:txBody>
                </p:sp>
                <p:sp>
                  <p:nvSpPr>
                    <p:cNvPr id="70" name="TextBox 9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357816" y="2450292"/>
                      <a:ext cx="1327491" cy="5232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1pPr>
                      <a:lvl2pPr marL="742950" indent="-28575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2pPr>
                      <a:lvl3pPr marL="1143000" indent="-22860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3pPr>
                      <a:lvl4pPr marL="1600200" indent="-22860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4pPr>
                      <a:lvl5pPr marL="2057400" indent="-228600" eaLnBrk="0" hangingPunct="0"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4200">
                          <a:solidFill>
                            <a:srgbClr val="000000"/>
                          </a:solidFill>
                          <a:latin typeface="Gill Sans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defRPr>
                      </a:lvl9pPr>
                    </a:lstStyle>
                    <a:p>
                      <a:pPr algn="ctr" eaLnBrk="1" hangingPunct="1"/>
                      <a:r>
                        <a:rPr lang="en-US" sz="2800" b="1">
                          <a:latin typeface="Calibri" charset="0"/>
                          <a:cs typeface="Calibri" charset="0"/>
                        </a:rPr>
                        <a:t>99%</a:t>
                      </a:r>
                    </a:p>
                  </p:txBody>
                </p:sp>
              </p:grpSp>
            </p:grpSp>
            <p:sp>
              <p:nvSpPr>
                <p:cNvPr id="64" name="Oval 63"/>
                <p:cNvSpPr/>
                <p:nvPr/>
              </p:nvSpPr>
              <p:spPr>
                <a:xfrm>
                  <a:off x="330201" y="2113165"/>
                  <a:ext cx="994100" cy="994100"/>
                </a:xfrm>
                <a:prstGeom prst="ellipse">
                  <a:avLst/>
                </a:prstGeom>
                <a:solidFill>
                  <a:srgbClr val="C3E8EB"/>
                </a:solidFill>
                <a:ln w="571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05000"/>
                    </a:lnSpc>
                  </a:pPr>
                  <a:endParaRPr lang="en-US" sz="2000" b="1" dirty="0">
                    <a:solidFill>
                      <a:srgbClr val="00A0AF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62" name="Straight Connector 61"/>
              <p:cNvCxnSpPr/>
              <p:nvPr/>
            </p:nvCxnSpPr>
            <p:spPr>
              <a:xfrm>
                <a:off x="4546600" y="2624667"/>
                <a:ext cx="0" cy="355604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6821" y="3072888"/>
              <a:ext cx="578474" cy="60602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6474730" y="3187373"/>
            <a:ext cx="1954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solidFill>
                  <a:srgbClr val="F79646"/>
                </a:solidFill>
              </a:rPr>
              <a:t>84% </a:t>
            </a:r>
            <a:r>
              <a:rPr lang="en-US" sz="1100">
                <a:solidFill>
                  <a:srgbClr val="17919E"/>
                </a:solidFill>
              </a:rPr>
              <a:t>of these onsider online access critical to their work</a:t>
            </a:r>
          </a:p>
        </p:txBody>
      </p:sp>
      <p:sp>
        <p:nvSpPr>
          <p:cNvPr id="58" name="Title 5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Wired Consumer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0251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260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5067" y="1953310"/>
            <a:ext cx="765386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3600" b="1" dirty="0" smtClean="0">
                <a:solidFill>
                  <a:srgbClr val="0000FF"/>
                </a:solidFill>
                <a:latin typeface="Helvetica Neue"/>
                <a:cs typeface="Helvetica Neue"/>
              </a:rPr>
              <a:t>Agenda:</a:t>
            </a:r>
            <a:endParaRPr lang="en-US" sz="3600" dirty="0" smtClean="0">
              <a:solidFill>
                <a:srgbClr val="A6A6A6"/>
              </a:solidFill>
              <a:latin typeface="Helvetica Neue"/>
              <a:cs typeface="Helvetica Neue"/>
            </a:endParaRPr>
          </a:p>
          <a:p>
            <a:pPr defTabSz="914400"/>
            <a:r>
              <a:rPr lang="en-US" dirty="0" smtClean="0">
                <a:solidFill>
                  <a:srgbClr val="A6A6A6"/>
                </a:solidFill>
                <a:latin typeface="Helvetica Neue"/>
                <a:cs typeface="Helvetica Neue"/>
              </a:rPr>
              <a:t> </a:t>
            </a:r>
            <a:r>
              <a:rPr lang="en-US" sz="2400" dirty="0" smtClean="0">
                <a:solidFill>
                  <a:srgbClr val="A6A6A6"/>
                </a:solidFill>
                <a:latin typeface="Helvetica Neue Light"/>
                <a:cs typeface="Helvetica Neue Light"/>
              </a:rPr>
              <a:t>1.  New Investment Opportunities in Healthcare</a:t>
            </a:r>
          </a:p>
          <a:p>
            <a:pPr marL="457200" indent="-457200" defTabSz="914400">
              <a:buAutoNum type="arabicPeriod" startAt="2"/>
            </a:pPr>
            <a:r>
              <a:rPr lang="en-US" sz="2400" b="1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A Few to Watch</a:t>
            </a:r>
          </a:p>
          <a:p>
            <a:pPr marL="457200" indent="-457200" defTabSz="914400">
              <a:buAutoNum type="arabicPeriod" startAt="2"/>
            </a:pPr>
            <a:r>
              <a:rPr lang="en-US" sz="2400" dirty="0" smtClean="0">
                <a:solidFill>
                  <a:srgbClr val="A6A6A6"/>
                </a:solidFill>
                <a:latin typeface="Helvetica Neue Light"/>
                <a:cs typeface="Helvetica Neue Light"/>
              </a:rPr>
              <a:t>Energy in Nashville – Tech Enabled Services</a:t>
            </a:r>
          </a:p>
          <a:p>
            <a:pPr marL="457200" indent="-457200" defTabSz="914400">
              <a:buAutoNum type="arabicPeriod" startAt="2"/>
            </a:pPr>
            <a:r>
              <a:rPr lang="en-US" sz="2400" dirty="0" smtClean="0">
                <a:solidFill>
                  <a:srgbClr val="A6A6A6"/>
                </a:solidFill>
                <a:latin typeface="Helvetica Neue Light"/>
                <a:cs typeface="Helvetica Neue Light"/>
              </a:rPr>
              <a:t>Q&amp;A | Conversation</a:t>
            </a:r>
            <a:endParaRPr lang="en-US" sz="2400" dirty="0">
              <a:solidFill>
                <a:srgbClr val="A6A6A6"/>
              </a:solidFill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92480"/>
            <a:ext cx="5899150" cy="1250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100" y="2705100"/>
            <a:ext cx="6527800" cy="41529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11421"/>
          <a:stretch>
            <a:fillRect/>
          </a:stretch>
        </p:blipFill>
        <p:spPr>
          <a:xfrm>
            <a:off x="0" y="2159000"/>
            <a:ext cx="9144000" cy="46787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94156"/>
            <a:ext cx="5921375" cy="123619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260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5067" y="1953310"/>
            <a:ext cx="765386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3600" b="1" dirty="0" smtClean="0">
                <a:solidFill>
                  <a:srgbClr val="0000FF"/>
                </a:solidFill>
                <a:latin typeface="Helvetica Neue"/>
                <a:cs typeface="Helvetica Neue"/>
              </a:rPr>
              <a:t>Agenda:</a:t>
            </a:r>
          </a:p>
          <a:p>
            <a:pPr defTabSz="914400"/>
            <a:r>
              <a:rPr lang="en-US" dirty="0" smtClean="0">
                <a:solidFill>
                  <a:srgbClr val="0000FF"/>
                </a:solidFill>
                <a:latin typeface="Helvetica Neue"/>
                <a:cs typeface="Helvetica Neue"/>
              </a:rPr>
              <a:t> </a:t>
            </a:r>
            <a:r>
              <a:rPr lang="en-US" sz="2400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1.  New Investment Opportunities in Healthcare</a:t>
            </a:r>
          </a:p>
          <a:p>
            <a:pPr marL="457200" indent="-457200" defTabSz="914400">
              <a:buAutoNum type="arabicPeriod" startAt="2"/>
            </a:pPr>
            <a:r>
              <a:rPr lang="en-US" sz="2400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A Few to Watch</a:t>
            </a:r>
          </a:p>
          <a:p>
            <a:pPr marL="457200" indent="-457200" defTabSz="914400">
              <a:buAutoNum type="arabicPeriod" startAt="2"/>
            </a:pPr>
            <a:r>
              <a:rPr lang="en-US" sz="2400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Energy in Nashville – Tech Enabled Services</a:t>
            </a:r>
          </a:p>
          <a:p>
            <a:pPr marL="457200" indent="-457200" defTabSz="914400">
              <a:buAutoNum type="arabicPeriod" startAt="2"/>
            </a:pPr>
            <a:r>
              <a:rPr lang="en-US" sz="2400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Q&amp;A | Conversation</a:t>
            </a:r>
            <a:endParaRPr lang="en-US" sz="2400" dirty="0">
              <a:solidFill>
                <a:srgbClr val="0000FF"/>
              </a:solidFill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375"/>
            <a:ext cx="9144000" cy="433323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32"/>
            <a:ext cx="9144000" cy="631413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30250"/>
            <a:ext cx="9144000" cy="537986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26" y="509588"/>
            <a:ext cx="9147626" cy="504666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260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5067" y="1953310"/>
            <a:ext cx="765386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3600" b="1" dirty="0" smtClean="0">
                <a:solidFill>
                  <a:srgbClr val="0000FF"/>
                </a:solidFill>
                <a:latin typeface="Helvetica Neue"/>
                <a:cs typeface="Helvetica Neue"/>
              </a:rPr>
              <a:t>Agenda:</a:t>
            </a:r>
            <a:endParaRPr lang="en-US" sz="3600" dirty="0" smtClean="0">
              <a:solidFill>
                <a:srgbClr val="A6A6A6"/>
              </a:solidFill>
              <a:latin typeface="Helvetica Neue"/>
              <a:cs typeface="Helvetica Neue"/>
            </a:endParaRPr>
          </a:p>
          <a:p>
            <a:pPr defTabSz="914400"/>
            <a:r>
              <a:rPr lang="en-US" dirty="0" smtClean="0">
                <a:solidFill>
                  <a:srgbClr val="A6A6A6"/>
                </a:solidFill>
                <a:latin typeface="Helvetica Neue"/>
                <a:cs typeface="Helvetica Neue"/>
              </a:rPr>
              <a:t> 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Helvetica Neue Light"/>
                <a:cs typeface="Helvetica Neue Light"/>
              </a:rPr>
              <a:t>1.  New Investment Opportunities in Healthcare</a:t>
            </a:r>
          </a:p>
          <a:p>
            <a:pPr marL="457200" indent="-457200" defTabSz="914400">
              <a:buAutoNum type="arabicPeriod" startAt="2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Helvetica Neue Light"/>
                <a:cs typeface="Helvetica Neue Light"/>
              </a:rPr>
              <a:t>A Few to Watch</a:t>
            </a:r>
            <a:endParaRPr lang="en-US" sz="2400" b="1" dirty="0" smtClean="0">
              <a:solidFill>
                <a:srgbClr val="0000FF"/>
              </a:solidFill>
              <a:latin typeface="Helvetica Neue Light"/>
              <a:cs typeface="Helvetica Neue Light"/>
            </a:endParaRPr>
          </a:p>
          <a:p>
            <a:pPr marL="457200" indent="-457200" defTabSz="914400">
              <a:buAutoNum type="arabicPeriod" startAt="2"/>
            </a:pPr>
            <a:r>
              <a:rPr lang="en-US" sz="2400" b="1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Energy in Nashville – Tech Enabled Services</a:t>
            </a:r>
          </a:p>
          <a:p>
            <a:pPr marL="457200" indent="-457200" defTabSz="914400">
              <a:buAutoNum type="arabicPeriod" startAt="2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Helvetica Neue Light"/>
                <a:cs typeface="Helvetica Neue Light"/>
              </a:rPr>
              <a:t>Q&amp;A | Conversation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SJ Article_Where the Action Is_Industry Map_August 21, 2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" y="502920"/>
            <a:ext cx="9144000" cy="63550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215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000" dirty="0" smtClean="0">
              <a:solidFill>
                <a:prstClr val="white"/>
              </a:solidFill>
              <a:latin typeface="Helvetica Neue"/>
              <a:cs typeface="Arial Narrow"/>
            </a:endParaRPr>
          </a:p>
          <a:p>
            <a:pPr algn="ctr"/>
            <a:r>
              <a:rPr lang="en-US" sz="2000" dirty="0" smtClean="0">
                <a:solidFill>
                  <a:prstClr val="white"/>
                </a:solidFill>
                <a:latin typeface="Helvetica Neue"/>
                <a:cs typeface="Arial Narrow"/>
              </a:rPr>
              <a:t>In 2012 the </a:t>
            </a:r>
            <a:r>
              <a:rPr lang="en-US" sz="2000" b="1" dirty="0" smtClean="0">
                <a:solidFill>
                  <a:srgbClr val="54FF24"/>
                </a:solidFill>
                <a:latin typeface="Helvetica Neue"/>
                <a:cs typeface="Arial Narrow"/>
              </a:rPr>
              <a:t>Wall Street Journal </a:t>
            </a:r>
            <a:r>
              <a:rPr lang="en-US" sz="2000" dirty="0" smtClean="0">
                <a:solidFill>
                  <a:prstClr val="white"/>
                </a:solidFill>
                <a:latin typeface="Helvetica Neue"/>
                <a:cs typeface="Arial Narrow"/>
              </a:rPr>
              <a:t>as one of 7 great Startup Cities,</a:t>
            </a:r>
          </a:p>
          <a:p>
            <a:pPr algn="ctr"/>
            <a:r>
              <a:rPr lang="en-US" sz="2000" dirty="0" smtClean="0">
                <a:solidFill>
                  <a:prstClr val="white"/>
                </a:solidFill>
                <a:latin typeface="Helvetica Neue"/>
                <a:cs typeface="Arial Narrow"/>
              </a:rPr>
              <a:t>Specifically citing our work in Healthcare Startups.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b="67372"/>
          <a:stretch>
            <a:fillRect/>
          </a:stretch>
        </p:blipFill>
        <p:spPr>
          <a:xfrm>
            <a:off x="0" y="0"/>
            <a:ext cx="9173019" cy="32288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t="45326"/>
          <a:stretch>
            <a:fillRect/>
          </a:stretch>
        </p:blipFill>
        <p:spPr>
          <a:xfrm>
            <a:off x="2526675" y="3107293"/>
            <a:ext cx="6152803" cy="36291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2674" y="3724190"/>
            <a:ext cx="23240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January, 2013: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CNN Ranked Nashville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#3 in America </a:t>
            </a:r>
            <a:r>
              <a:rPr lang="en-US" dirty="0" smtClean="0">
                <a:solidFill>
                  <a:schemeClr val="bg1"/>
                </a:solidFill>
              </a:rPr>
              <a:t>for Startup Entrepreneurs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5 Years Earlier, we’d not made the Top 20.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96508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6763" y="0"/>
            <a:ext cx="4567237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3" name="Slide Number Placeholder 1"/>
          <p:cNvSpPr txBox="1">
            <a:spLocks noGrp="1"/>
          </p:cNvSpPr>
          <p:nvPr/>
        </p:nvSpPr>
        <p:spPr bwMode="auto">
          <a:xfrm>
            <a:off x="8737600" y="6502400"/>
            <a:ext cx="4064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r"/>
            <a:fld id="{4CF182D7-46F3-4018-9436-E68314208898}" type="slidenum">
              <a:rPr lang="en-US" sz="1200"/>
              <a:pPr algn="r"/>
              <a:t>27</a:t>
            </a:fld>
            <a:endParaRPr lang="en-US" sz="120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0"/>
            <a:ext cx="5677647" cy="2012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</a:pPr>
            <a:r>
              <a:rPr lang="en-US" sz="2800" b="1" dirty="0" smtClean="0">
                <a:latin typeface="Helvetica Neue"/>
                <a:cs typeface="Helvetica Neue"/>
              </a:rPr>
              <a:t>Grand Opening</a:t>
            </a:r>
            <a:endParaRPr lang="en-US" sz="2800" dirty="0" smtClean="0">
              <a:latin typeface="Helvetica Neue"/>
              <a:cs typeface="Helvetica Neue"/>
            </a:endParaRPr>
          </a:p>
          <a:p>
            <a:pPr marL="342900" indent="-342900">
              <a:lnSpc>
                <a:spcPct val="90000"/>
              </a:lnSpc>
            </a:pPr>
            <a:r>
              <a:rPr lang="en-US" sz="80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06.20.13</a:t>
            </a:r>
          </a:p>
          <a:p>
            <a:pPr marL="342900" indent="-342900">
              <a:lnSpc>
                <a:spcPct val="90000"/>
              </a:lnSpc>
            </a:pPr>
            <a:r>
              <a:rPr lang="en-US" sz="2800" dirty="0" smtClean="0">
                <a:latin typeface="Helvetica Neue"/>
                <a:cs typeface="Helvetica Neue"/>
              </a:rPr>
              <a:t> </a:t>
            </a:r>
          </a:p>
          <a:p>
            <a:pPr marL="342900" indent="-342900">
              <a:lnSpc>
                <a:spcPct val="90000"/>
              </a:lnSpc>
            </a:pPr>
            <a:endParaRPr lang="en-US" sz="2800" dirty="0" smtClean="0">
              <a:latin typeface="Helvetica Neue"/>
              <a:cs typeface="Helvetica Neue"/>
            </a:endParaRPr>
          </a:p>
          <a:p>
            <a:pPr marL="342900" indent="-342900">
              <a:lnSpc>
                <a:spcPct val="90000"/>
              </a:lnSpc>
            </a:pPr>
            <a:endParaRPr lang="en-US" sz="2800" dirty="0">
              <a:latin typeface="Helvetica Neue"/>
              <a:cs typeface="Helvetica Neue"/>
            </a:endParaRPr>
          </a:p>
        </p:txBody>
      </p:sp>
      <p:pic>
        <p:nvPicPr>
          <p:cNvPr id="11" name="Picture 10" descr="Pocket Folder Mock-Up_Layout 1_Pag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9409" r="10504"/>
          <a:stretch>
            <a:fillRect/>
          </a:stretch>
        </p:blipFill>
        <p:spPr>
          <a:xfrm>
            <a:off x="743143" y="1629001"/>
            <a:ext cx="3364397" cy="51344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13520" y="4687961"/>
            <a:ext cx="4620980" cy="217003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000" dirty="0" smtClean="0">
              <a:solidFill>
                <a:srgbClr val="000000"/>
              </a:solidFill>
              <a:latin typeface="Helvetica Neue"/>
              <a:cs typeface="Arial Narrow"/>
            </a:endParaRP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Helvetica Neue"/>
                <a:cs typeface="Arial Narrow"/>
              </a:rPr>
              <a:t>Expands to 20,000 sf of space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Helvetica Neue"/>
                <a:cs typeface="Arial Narrow"/>
              </a:rPr>
              <a:t>Linked with Venture and PE Firms</a:t>
            </a:r>
            <a:endParaRPr lang="en-US" dirty="0" smtClean="0">
              <a:solidFill>
                <a:srgbClr val="000000"/>
              </a:solidFill>
              <a:latin typeface="Helvetica Neue"/>
              <a:cs typeface="Arial Narrow"/>
            </a:endParaRP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Helvetica Neue"/>
                <a:cs typeface="Arial Narrow"/>
              </a:rPr>
              <a:t>50 HC Startups in 30 months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Helvetica Neue"/>
                <a:cs typeface="Arial Narrow"/>
              </a:rPr>
              <a:t>$20mm Seed &amp; Angel Capital</a:t>
            </a:r>
          </a:p>
          <a:p>
            <a:pPr marL="457200" indent="-457200"/>
            <a:endParaRPr lang="en-US" dirty="0" smtClean="0">
              <a:solidFill>
                <a:srgbClr val="000000"/>
              </a:solidFill>
              <a:latin typeface="Helvetica Neue"/>
              <a:cs typeface="Arial Narrow"/>
            </a:endParaRPr>
          </a:p>
          <a:p>
            <a:pPr marL="457200" indent="-457200">
              <a:buFont typeface="Arial"/>
              <a:buChar char="•"/>
            </a:pPr>
            <a:endParaRPr lang="en-US" dirty="0" smtClean="0">
              <a:solidFill>
                <a:srgbClr val="000000"/>
              </a:solidFill>
              <a:latin typeface="Helvetica Neue"/>
              <a:cs typeface="Arial Narrow"/>
            </a:endParaRPr>
          </a:p>
          <a:p>
            <a:pPr marL="457200" indent="-457200">
              <a:buFont typeface="Arial"/>
              <a:buChar char="•"/>
            </a:pPr>
            <a:endParaRPr lang="en-US" dirty="0" smtClean="0">
              <a:solidFill>
                <a:srgbClr val="000000"/>
              </a:solidFill>
              <a:latin typeface="Helvetica Neue"/>
              <a:cs typeface="Arial Narrow"/>
            </a:endParaRPr>
          </a:p>
          <a:p>
            <a:endParaRPr lang="en-US" dirty="0" smtClean="0">
              <a:solidFill>
                <a:srgbClr val="000000"/>
              </a:solidFill>
              <a:latin typeface="Helvetica Neue"/>
              <a:cs typeface="Arial Narrow"/>
            </a:endParaRPr>
          </a:p>
        </p:txBody>
      </p:sp>
      <p:pic>
        <p:nvPicPr>
          <p:cNvPr id="9" name="Picture 8" descr="2013-05-13 09.57.25.jpg"/>
          <p:cNvPicPr>
            <a:picLocks noChangeAspect="1"/>
          </p:cNvPicPr>
          <p:nvPr/>
        </p:nvPicPr>
        <p:blipFill>
          <a:blip r:embed="rId3"/>
          <a:srcRect t="15808" b="10689"/>
          <a:stretch>
            <a:fillRect/>
          </a:stretch>
        </p:blipFill>
        <p:spPr>
          <a:xfrm>
            <a:off x="4997410" y="429146"/>
            <a:ext cx="3740190" cy="412371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96508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260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5067" y="1953310"/>
            <a:ext cx="765386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3600" b="1" dirty="0" smtClean="0">
                <a:solidFill>
                  <a:srgbClr val="0000FF"/>
                </a:solidFill>
                <a:latin typeface="Helvetica Neue"/>
                <a:cs typeface="Helvetica Neue"/>
              </a:rPr>
              <a:t>Agenda:</a:t>
            </a:r>
            <a:endParaRPr lang="en-US" sz="3600" dirty="0" smtClean="0">
              <a:solidFill>
                <a:srgbClr val="A6A6A6"/>
              </a:solidFill>
              <a:latin typeface="Helvetica Neue"/>
              <a:cs typeface="Helvetica Neue"/>
            </a:endParaRPr>
          </a:p>
          <a:p>
            <a:pPr defTabSz="914400"/>
            <a:r>
              <a:rPr lang="en-US" dirty="0" smtClean="0">
                <a:solidFill>
                  <a:srgbClr val="A6A6A6"/>
                </a:solidFill>
                <a:latin typeface="Helvetica Neue"/>
                <a:cs typeface="Helvetica Neue"/>
              </a:rPr>
              <a:t> 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Helvetica Neue Light"/>
                <a:cs typeface="Helvetica Neue Light"/>
              </a:rPr>
              <a:t>1.  New Investment Opportunities in Healthcare</a:t>
            </a:r>
          </a:p>
          <a:p>
            <a:pPr marL="457200" indent="-457200" defTabSz="914400">
              <a:buAutoNum type="arabicPeriod" startAt="2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Helvetica Neue Light"/>
                <a:cs typeface="Helvetica Neue Light"/>
              </a:rPr>
              <a:t>A Few to Watch</a:t>
            </a:r>
          </a:p>
          <a:p>
            <a:pPr marL="457200" indent="-457200" defTabSz="914400">
              <a:buAutoNum type="arabicPeriod" startAt="2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Helvetica Neue Light"/>
                <a:cs typeface="Helvetica Neue Light"/>
              </a:rPr>
              <a:t>Energy in Nashville – Tech Enabled Services</a:t>
            </a:r>
          </a:p>
          <a:p>
            <a:pPr marL="457200" indent="-457200" defTabSz="914400">
              <a:buAutoNum type="arabicPeriod" startAt="2"/>
            </a:pPr>
            <a:r>
              <a:rPr lang="en-US" sz="2400" b="1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Q&amp;A | Conversation</a:t>
            </a:r>
            <a:endParaRPr lang="en-US" sz="2400" b="1" dirty="0">
              <a:solidFill>
                <a:srgbClr val="0000FF"/>
              </a:solidFill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7949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3260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5067" y="1953310"/>
            <a:ext cx="765386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3600" b="1" dirty="0" smtClean="0">
                <a:solidFill>
                  <a:srgbClr val="0000FF"/>
                </a:solidFill>
                <a:latin typeface="Helvetica Neue"/>
                <a:cs typeface="Helvetica Neue"/>
              </a:rPr>
              <a:t>Agenda:</a:t>
            </a:r>
          </a:p>
          <a:p>
            <a:pPr defTabSz="914400"/>
            <a:r>
              <a:rPr lang="en-US" dirty="0" smtClean="0">
                <a:solidFill>
                  <a:srgbClr val="0000FF"/>
                </a:solidFill>
                <a:latin typeface="Helvetica Neue"/>
                <a:cs typeface="Helvetica Neue"/>
              </a:rPr>
              <a:t> </a:t>
            </a:r>
            <a:r>
              <a:rPr lang="en-US" sz="2400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1.  </a:t>
            </a:r>
            <a:r>
              <a:rPr lang="en-US" sz="2400" b="1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New Investment Opportunities in Healthcare</a:t>
            </a:r>
          </a:p>
          <a:p>
            <a:pPr marL="457200" indent="-457200" defTabSz="914400">
              <a:buAutoNum type="arabicPeriod" startAt="2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Helvetica Neue Light"/>
                <a:cs typeface="Helvetica Neue Light"/>
              </a:rPr>
              <a:t>A Few to Watch</a:t>
            </a:r>
          </a:p>
          <a:p>
            <a:pPr marL="457200" indent="-457200" defTabSz="914400">
              <a:buAutoNum type="arabicPeriod" startAt="2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Helvetica Neue Light"/>
                <a:cs typeface="Helvetica Neue Light"/>
              </a:rPr>
              <a:t>Energy in Nashville – Tech Enabled Services</a:t>
            </a:r>
          </a:p>
          <a:p>
            <a:pPr marL="457200" indent="-457200" defTabSz="914400">
              <a:buAutoNum type="arabicPeriod" startAt="2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Helvetica Neue Light"/>
                <a:cs typeface="Helvetica Neue Light"/>
              </a:rPr>
              <a:t>Q&amp;A | Conversation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Helvetica Neue Light"/>
              <a:cs typeface="Helvetica Neue Ligh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25" y="0"/>
            <a:ext cx="9153626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53314" y="0"/>
            <a:ext cx="9197314" cy="555625"/>
          </a:xfrm>
        </p:spPr>
        <p:txBody>
          <a:bodyPr>
            <a:noAutofit/>
          </a:bodyPr>
          <a:lstStyle/>
          <a:p>
            <a:pPr algn="ctr"/>
            <a:r>
              <a:rPr lang="en-US" sz="280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Largest Opportunity </a:t>
            </a:r>
            <a:r>
              <a:rPr lang="en-US" sz="2800" i="0" dirty="0">
                <a:solidFill>
                  <a:srgbClr val="000000"/>
                </a:solidFill>
                <a:latin typeface="Helvetica Neue"/>
                <a:cs typeface="Helvetica Neue"/>
              </a:rPr>
              <a:t>I</a:t>
            </a:r>
            <a:r>
              <a:rPr lang="en-US" sz="2800" i="0" dirty="0" smtClean="0">
                <a:solidFill>
                  <a:srgbClr val="000000"/>
                </a:solidFill>
                <a:latin typeface="Helvetica Neue"/>
                <a:cs typeface="Helvetica Neue"/>
              </a:rPr>
              <a:t> See Today – Patient Engagement</a:t>
            </a:r>
            <a:endParaRPr lang="en-US" sz="2800" i="0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pic>
        <p:nvPicPr>
          <p:cNvPr id="9218" name="Picture 2" descr="C:\Documents and Settings\RSingh\Local Settings\Temporary Internet Files\Content.Outlook\E60FO21A\healthcar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76834"/>
            <a:ext cx="7010400" cy="5025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6699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97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8802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92" y="147881"/>
            <a:ext cx="7525416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Helvetica Neue"/>
                <a:cs typeface="Helvetica Neue"/>
              </a:rPr>
              <a:t>Fortune 50 </a:t>
            </a:r>
            <a:br>
              <a:rPr lang="en-US" b="1" dirty="0" smtClean="0">
                <a:solidFill>
                  <a:schemeClr val="tx1"/>
                </a:solidFill>
                <a:latin typeface="Helvetica Neue"/>
                <a:cs typeface="Helvetica Neue"/>
              </a:rPr>
            </a:br>
            <a:r>
              <a:rPr lang="en-US" dirty="0" smtClean="0">
                <a:latin typeface="Helvetica Neue"/>
                <a:cs typeface="Helvetica Neue"/>
              </a:rPr>
              <a:t>Company Involvement in Healthcare</a:t>
            </a:r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843" y="1905000"/>
            <a:ext cx="1688371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800" dirty="0" smtClean="0">
              <a:latin typeface="Helvetica Neue"/>
              <a:cs typeface="Helvetica Neue"/>
            </a:endParaRPr>
          </a:p>
          <a:p>
            <a:pPr marL="0" indent="0" algn="ctr">
              <a:buNone/>
            </a:pPr>
            <a:endParaRPr lang="en-US" sz="1800" dirty="0" smtClean="0">
              <a:latin typeface="Helvetica Neue"/>
              <a:cs typeface="Helvetica Neue"/>
            </a:endParaRPr>
          </a:p>
          <a:p>
            <a:pPr marL="0" indent="0" algn="ctr">
              <a:buNone/>
            </a:pPr>
            <a:endParaRPr lang="en-US" sz="1800" dirty="0" smtClean="0">
              <a:latin typeface="Helvetica Neue"/>
              <a:cs typeface="Helvetica Neue"/>
            </a:endParaRPr>
          </a:p>
          <a:p>
            <a:pPr marL="0" indent="0" algn="ctr">
              <a:buNone/>
            </a:pPr>
            <a:r>
              <a:rPr lang="en-US" sz="1800" dirty="0" smtClean="0">
                <a:latin typeface="Helvetica Neue"/>
                <a:cs typeface="Helvetica Neue"/>
              </a:rPr>
              <a:t>Today</a:t>
            </a:r>
            <a:r>
              <a:rPr lang="en-US" sz="1800" dirty="0" smtClean="0">
                <a:latin typeface="Helvetica Neue"/>
                <a:cs typeface="Helvetica Neue"/>
              </a:rPr>
              <a:t>, </a:t>
            </a:r>
            <a:r>
              <a:rPr lang="en-US" sz="2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76% </a:t>
            </a:r>
            <a:r>
              <a:rPr lang="en-US" sz="1800" dirty="0" smtClean="0">
                <a:latin typeface="Helvetica Neue"/>
                <a:cs typeface="Helvetica Neue"/>
              </a:rPr>
              <a:t>of the Fortune 50 companies </a:t>
            </a:r>
            <a:r>
              <a:rPr lang="en-US" sz="1800" dirty="0" smtClean="0">
                <a:latin typeface="Helvetica Neue"/>
                <a:cs typeface="Helvetica Neue"/>
              </a:rPr>
              <a:t>have </a:t>
            </a:r>
            <a:r>
              <a:rPr lang="en-US" sz="1800" dirty="0" smtClean="0">
                <a:latin typeface="Helvetica Neue"/>
                <a:cs typeface="Helvetica Neue"/>
              </a:rPr>
              <a:t>a connection to the health industry</a:t>
            </a:r>
            <a:endParaRPr lang="en-US" sz="1800" dirty="0">
              <a:latin typeface="Helvetica Neue"/>
              <a:cs typeface="Helvetica Neue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0" y="1905000"/>
            <a:ext cx="168837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24%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1800" dirty="0" smtClean="0"/>
              <a:t>Traditional Health </a:t>
            </a:r>
            <a:r>
              <a:rPr lang="en-US" sz="1800" dirty="0"/>
              <a:t>I</a:t>
            </a:r>
            <a:r>
              <a:rPr lang="en-US" sz="1800" dirty="0" smtClean="0"/>
              <a:t>ndustry Categories</a:t>
            </a:r>
          </a:p>
          <a:p>
            <a:pPr marL="0" indent="0" algn="ctr">
              <a:buFont typeface="Arial"/>
              <a:buNone/>
            </a:pPr>
            <a:endParaRPr lang="en-US" sz="1800" dirty="0"/>
          </a:p>
          <a:p>
            <a:pPr marL="0" indent="0" algn="ctr">
              <a:buFont typeface="Arial"/>
              <a:buNone/>
            </a:pPr>
            <a:endParaRPr lang="en-US" sz="1800" dirty="0"/>
          </a:p>
          <a:p>
            <a:pPr marL="0" indent="0" algn="ctr">
              <a:buFont typeface="Arial"/>
              <a:buNone/>
            </a:pPr>
            <a:endParaRPr lang="en-US" sz="1800" dirty="0" smtClean="0"/>
          </a:p>
          <a:p>
            <a:pPr marL="0" indent="0" algn="ctr">
              <a:buFont typeface="Arial"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52% </a:t>
            </a:r>
          </a:p>
          <a:p>
            <a:pPr marL="0" indent="0" algn="ctr">
              <a:buFont typeface="Arial"/>
              <a:buNone/>
            </a:pPr>
            <a:r>
              <a:rPr lang="en-US" sz="1800" dirty="0" smtClean="0"/>
              <a:t>New </a:t>
            </a:r>
          </a:p>
          <a:p>
            <a:pPr marL="0" indent="0" algn="ctr">
              <a:buFont typeface="Arial"/>
              <a:buNone/>
            </a:pPr>
            <a:r>
              <a:rPr lang="en-US" sz="1800" dirty="0" smtClean="0"/>
              <a:t>Health Industry Categories</a:t>
            </a:r>
            <a:endParaRPr lang="en-US" sz="1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956609"/>
              </p:ext>
            </p:extLst>
          </p:nvPr>
        </p:nvGraphicFramePr>
        <p:xfrm>
          <a:off x="5029200" y="2514600"/>
          <a:ext cx="397111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2907571" y="1752600"/>
            <a:ext cx="0" cy="47879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800600" y="1752600"/>
            <a:ext cx="0" cy="47879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ight Arrow 8"/>
          <p:cNvSpPr/>
          <p:nvPr/>
        </p:nvSpPr>
        <p:spPr>
          <a:xfrm>
            <a:off x="4648200" y="5029752"/>
            <a:ext cx="1371600" cy="838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44211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384" y="147881"/>
            <a:ext cx="7525416" cy="1143000"/>
          </a:xfrm>
        </p:spPr>
        <p:txBody>
          <a:bodyPr/>
          <a:lstStyle/>
          <a:p>
            <a:r>
              <a:rPr lang="en-US" dirty="0" smtClean="0">
                <a:latin typeface="Helvetica Neue"/>
                <a:cs typeface="Helvetica Neue"/>
              </a:rPr>
              <a:t>New Opportunities in Healthcare</a:t>
            </a:r>
            <a:endParaRPr lang="en-US" dirty="0">
              <a:latin typeface="Helvetica Neue"/>
              <a:cs typeface="Helvetica Neue"/>
            </a:endParaRPr>
          </a:p>
        </p:txBody>
      </p:sp>
      <p:sp>
        <p:nvSpPr>
          <p:cNvPr id="4" name="Diamond 3"/>
          <p:cNvSpPr/>
          <p:nvPr/>
        </p:nvSpPr>
        <p:spPr>
          <a:xfrm>
            <a:off x="2209800" y="1752600"/>
            <a:ext cx="4953000" cy="4724400"/>
          </a:xfrm>
          <a:prstGeom prst="diamond">
            <a:avLst/>
          </a:prstGeom>
          <a:blipFill rotWithShape="1">
            <a:blip r:embed="rId2"/>
            <a:stretch>
              <a:fillRect/>
            </a:stretch>
          </a:blip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800" b="1" dirty="0" smtClean="0">
                <a:latin typeface="Helvetica Neue"/>
                <a:cs typeface="Helvetica Neue"/>
              </a:rPr>
              <a:t>Health System:</a:t>
            </a:r>
          </a:p>
          <a:p>
            <a:pPr algn="ctr"/>
            <a:endParaRPr lang="en-US" sz="2800" b="1" dirty="0" smtClean="0">
              <a:latin typeface="Helvetica Neue"/>
              <a:cs typeface="Helvetica Neue"/>
            </a:endParaRPr>
          </a:p>
          <a:p>
            <a:pPr algn="ctr"/>
            <a:r>
              <a:rPr lang="en-US" sz="2000" dirty="0" smtClean="0">
                <a:latin typeface="Helvetica Neue"/>
                <a:cs typeface="Helvetica Neue"/>
              </a:rPr>
              <a:t>Consumers</a:t>
            </a:r>
          </a:p>
          <a:p>
            <a:pPr algn="ctr"/>
            <a:r>
              <a:rPr lang="en-US" sz="2000" dirty="0" smtClean="0">
                <a:latin typeface="Helvetica Neue"/>
                <a:cs typeface="Helvetica Neue"/>
              </a:rPr>
              <a:t>Health Organizations</a:t>
            </a:r>
          </a:p>
          <a:p>
            <a:pPr algn="ctr"/>
            <a:r>
              <a:rPr lang="en-US" sz="2000" dirty="0" smtClean="0">
                <a:latin typeface="Helvetica Neue"/>
                <a:cs typeface="Helvetica Neue"/>
              </a:rPr>
              <a:t>Government</a:t>
            </a:r>
            <a:endParaRPr lang="en-US" sz="2000" dirty="0">
              <a:latin typeface="Helvetica Neue"/>
              <a:cs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9950" y="1752600"/>
            <a:ext cx="2895600" cy="1066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Implementers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Helvetica Neue"/>
                <a:cs typeface="Helvetica Neue"/>
              </a:rPr>
              <a:t>Thrive on Government Programs &amp; New Regulation.</a:t>
            </a:r>
            <a:endParaRPr lang="en-US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3450" y="5105400"/>
            <a:ext cx="2895600" cy="1066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Retailers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Helvetica Neue"/>
                <a:cs typeface="Helvetica Neue"/>
              </a:rPr>
              <a:t>High-Volume, Standardized </a:t>
            </a:r>
            <a:r>
              <a:rPr lang="en-US" dirty="0" err="1" smtClean="0">
                <a:solidFill>
                  <a:schemeClr val="tx1"/>
                </a:solidFill>
                <a:latin typeface="Helvetica Neue"/>
                <a:cs typeface="Helvetica Neue"/>
              </a:rPr>
              <a:t>Mkts</a:t>
            </a:r>
            <a:r>
              <a:rPr lang="en-US" dirty="0" smtClean="0">
                <a:solidFill>
                  <a:schemeClr val="tx1"/>
                </a:solidFill>
                <a:latin typeface="Helvetica Neue"/>
                <a:cs typeface="Helvetica Neue"/>
              </a:rPr>
              <a:t> with Low Margins.</a:t>
            </a:r>
            <a:endParaRPr lang="en-US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1675" y="1752600"/>
            <a:ext cx="2895600" cy="1066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Helvetica Neue"/>
                <a:cs typeface="Helvetica Neue"/>
              </a:rPr>
              <a:t>Fixers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Helvetica Neue"/>
                <a:cs typeface="Helvetica Neue"/>
              </a:rPr>
              <a:t>Attack dysfunction. Improve Processes. Reduce Costs.</a:t>
            </a:r>
            <a:endParaRPr lang="en-US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675" y="5124909"/>
            <a:ext cx="2895600" cy="1066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Connectors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Helvetica Neue"/>
                <a:cs typeface="Helvetica Neue"/>
              </a:rPr>
              <a:t>Link Information &amp; Tech Across System. Analysis &amp; Context.</a:t>
            </a:r>
            <a:endParaRPr lang="en-US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5255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marL="0" algn="ctr">
          <a:lnSpc>
            <a:spcPct val="105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Custom 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49207</TotalTime>
  <Words>857</Words>
  <Application>Microsoft Macintosh PowerPoint</Application>
  <PresentationFormat>On-screen Show (4:3)</PresentationFormat>
  <Paragraphs>159</Paragraphs>
  <Slides>29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1_Office Theme</vt:lpstr>
      <vt:lpstr>Office Theme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Fortune 50  Company Involvement in Healthcare</vt:lpstr>
      <vt:lpstr>New Opportunities in Healthcare</vt:lpstr>
      <vt:lpstr>The Fixers</vt:lpstr>
      <vt:lpstr>The Implementers</vt:lpstr>
      <vt:lpstr>The Retailers</vt:lpstr>
      <vt:lpstr>The Connectors</vt:lpstr>
      <vt:lpstr>Tools that empower patients</vt:lpstr>
      <vt:lpstr>And tools that power lasting commitments</vt:lpstr>
      <vt:lpstr>The Wired Consumer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Shad Borgen</dc:creator>
  <cp:lastModifiedBy>Michael Burcham</cp:lastModifiedBy>
  <cp:revision>2080</cp:revision>
  <cp:lastPrinted>2013-04-11T12:56:01Z</cp:lastPrinted>
  <dcterms:created xsi:type="dcterms:W3CDTF">2013-05-17T13:22:37Z</dcterms:created>
  <dcterms:modified xsi:type="dcterms:W3CDTF">2013-05-17T15:03:18Z</dcterms:modified>
</cp:coreProperties>
</file>